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ontserrat Bold" charset="1" panose="00000800000000000000"/>
      <p:regular r:id="rId18"/>
    </p:embeddedFont>
    <p:embeddedFont>
      <p:font typeface="Montserrat" charset="1" panose="00000500000000000000"/>
      <p:regular r:id="rId19"/>
    </p:embeddedFont>
    <p:embeddedFont>
      <p:font typeface="Canva Sans" charset="1" panose="020B0503030501040103"/>
      <p:regular r:id="rId20"/>
    </p:embeddedFont>
    <p:embeddedFont>
      <p:font typeface="Roboto Bold" charset="1" panose="02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font" Target="fonts/font18.fntdata"/><Relationship Id="rId8" Type="http://schemas.openxmlformats.org/officeDocument/2006/relationships/slide" Target="slides/slide3.xml"/><Relationship Id="rId21" Type="http://schemas.openxmlformats.org/officeDocument/2006/relationships/font" Target="fonts/font21.fntdata"/><Relationship Id="rId3" Type="http://schemas.openxmlformats.org/officeDocument/2006/relationships/viewProps" Target="viewProps.xml"/><Relationship Id="rId12" Type="http://schemas.openxmlformats.org/officeDocument/2006/relationships/slide" Target="slides/slide7.xml"/><Relationship Id="rId17" Type="http://schemas.openxmlformats.org/officeDocument/2006/relationships/slide" Target="slides/slide12.xml"/><Relationship Id="rId7" Type="http://schemas.openxmlformats.org/officeDocument/2006/relationships/slide" Target="slides/slide2.xml"/><Relationship Id="rId16" Type="http://schemas.openxmlformats.org/officeDocument/2006/relationships/slide" Target="slides/slide11.xml"/><Relationship Id="rId2" Type="http://schemas.openxmlformats.org/officeDocument/2006/relationships/presProps" Target="presProps.xml"/><Relationship Id="rId20" Type="http://schemas.openxmlformats.org/officeDocument/2006/relationships/font" Target="fonts/font20.fntdata"/><Relationship Id="rId1" Type="http://schemas.openxmlformats.org/officeDocument/2006/relationships/slideMaster" Target="slideMasters/slideMaster1.xml"/><Relationship Id="rId11" Type="http://schemas.openxmlformats.org/officeDocument/2006/relationships/slide" Target="slides/slide6.xml"/><Relationship Id="rId6" Type="http://schemas.openxmlformats.org/officeDocument/2006/relationships/slide" Target="slides/slide1.xml"/><Relationship Id="rId24" Type="http://schemas.openxmlformats.org/officeDocument/2006/relationships/customXml" Target="../customXml/item3.xml"/><Relationship Id="rId15" Type="http://schemas.openxmlformats.org/officeDocument/2006/relationships/slide" Target="slides/slide10.xml"/><Relationship Id="rId5" Type="http://schemas.openxmlformats.org/officeDocument/2006/relationships/tableStyles" Target="tableStyles.xml"/><Relationship Id="rId23" Type="http://schemas.openxmlformats.org/officeDocument/2006/relationships/customXml" Target="../customXml/item2.xml"/><Relationship Id="rId10" Type="http://schemas.openxmlformats.org/officeDocument/2006/relationships/slide" Target="slides/slide5.xml"/><Relationship Id="rId19" Type="http://schemas.openxmlformats.org/officeDocument/2006/relationships/font" Target="fonts/font19.fntdata"/><Relationship Id="rId14" Type="http://schemas.openxmlformats.org/officeDocument/2006/relationships/slide" Target="slides/slide9.xml"/><Relationship Id="rId4" Type="http://schemas.openxmlformats.org/officeDocument/2006/relationships/theme" Target="theme/theme1.xml"/><Relationship Id="rId9" Type="http://schemas.openxmlformats.org/officeDocument/2006/relationships/slide" Target="slides/slide4.xml"/><Relationship Id="rId22" Type="http://schemas.openxmlformats.org/officeDocument/2006/relationships/customXml" Target="../customXml/item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eg>
</file>

<file path=ppt/media/image21.png>
</file>

<file path=ppt/media/image22.png>
</file>

<file path=ppt/media/image23.png>
</file>

<file path=ppt/media/image24.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3.png" Type="http://schemas.openxmlformats.org/officeDocument/2006/relationships/image"/><Relationship Id="rId4" Target="../media/image24.png" Type="http://schemas.openxmlformats.org/officeDocument/2006/relationships/image"/><Relationship Id="rId5"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png" Type="http://schemas.openxmlformats.org/officeDocument/2006/relationships/image"/><Relationship Id="rId2" Target="../media/image12.png" Type="http://schemas.openxmlformats.org/officeDocument/2006/relationships/image"/><Relationship Id="rId3" Target="../media/image1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 Id="rId9" Target="../media/image1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21.png" Type="http://schemas.openxmlformats.org/officeDocument/2006/relationships/image"/><Relationship Id="rId4"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2.png" Type="http://schemas.openxmlformats.org/officeDocument/2006/relationships/image"/><Relationship Id="rId4"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12872211" y="-2776467"/>
            <a:ext cx="8774178" cy="8796169"/>
          </a:xfrm>
          <a:custGeom>
            <a:avLst/>
            <a:gdLst/>
            <a:ahLst/>
            <a:cxnLst/>
            <a:rect r="r" b="b" t="t" l="l"/>
            <a:pathLst>
              <a:path h="8796169" w="8774178">
                <a:moveTo>
                  <a:pt x="0" y="0"/>
                </a:moveTo>
                <a:lnTo>
                  <a:pt x="8774178" y="0"/>
                </a:lnTo>
                <a:lnTo>
                  <a:pt x="8774178" y="8796168"/>
                </a:lnTo>
                <a:lnTo>
                  <a:pt x="0" y="8796168"/>
                </a:lnTo>
                <a:lnTo>
                  <a:pt x="0" y="0"/>
                </a:lnTo>
                <a:close/>
              </a:path>
            </a:pathLst>
          </a:custGeom>
          <a:blipFill>
            <a:blip r:embed="rId2"/>
            <a:stretch>
              <a:fillRect l="0" t="0" r="0" b="0"/>
            </a:stretch>
          </a:blipFill>
        </p:spPr>
      </p:sp>
      <p:grpSp>
        <p:nvGrpSpPr>
          <p:cNvPr name="Group 3" id="3"/>
          <p:cNvGrpSpPr/>
          <p:nvPr/>
        </p:nvGrpSpPr>
        <p:grpSpPr>
          <a:xfrm rot="0">
            <a:off x="10463626" y="1621617"/>
            <a:ext cx="753561" cy="75356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4778711" y="7667323"/>
            <a:ext cx="1578921" cy="157892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425164" y="30670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3"/>
            <a:stretch>
              <a:fillRect l="0" t="-735" r="-7899" b="-735"/>
            </a:stretch>
          </a:blipFill>
        </p:spPr>
      </p:sp>
      <p:sp>
        <p:nvSpPr>
          <p:cNvPr name="TextBox 10" id="10"/>
          <p:cNvSpPr txBox="true"/>
          <p:nvPr/>
        </p:nvSpPr>
        <p:spPr>
          <a:xfrm rot="0">
            <a:off x="1367131" y="4018510"/>
            <a:ext cx="10072534" cy="2489041"/>
          </a:xfrm>
          <a:prstGeom prst="rect">
            <a:avLst/>
          </a:prstGeom>
        </p:spPr>
        <p:txBody>
          <a:bodyPr anchor="t" rtlCol="false" tIns="0" lIns="0" bIns="0" rIns="0">
            <a:spAutoFit/>
          </a:bodyPr>
          <a:lstStyle/>
          <a:p>
            <a:pPr algn="l">
              <a:lnSpc>
                <a:spcPts val="13868"/>
              </a:lnSpc>
            </a:pPr>
            <a:r>
              <a:rPr lang="en-US" sz="9905" b="true">
                <a:solidFill>
                  <a:srgbClr val="000000"/>
                </a:solidFill>
                <a:latin typeface="Montserrat Bold"/>
                <a:ea typeface="Montserrat Bold"/>
                <a:cs typeface="Montserrat Bold"/>
                <a:sym typeface="Montserrat Bold"/>
              </a:rPr>
              <a:t>Home Nest</a:t>
            </a:r>
          </a:p>
          <a:p>
            <a:pPr algn="l">
              <a:lnSpc>
                <a:spcPts val="5749"/>
              </a:lnSpc>
              <a:spcBef>
                <a:spcPct val="0"/>
              </a:spcBef>
            </a:pPr>
            <a:r>
              <a:rPr lang="en-US" sz="4106">
                <a:solidFill>
                  <a:srgbClr val="000000"/>
                </a:solidFill>
                <a:latin typeface="Montserrat"/>
                <a:ea typeface="Montserrat"/>
                <a:cs typeface="Montserrat"/>
                <a:sym typeface="Montserrat"/>
              </a:rPr>
              <a:t>Simplifying service, Amplifying Trust</a:t>
            </a:r>
          </a:p>
        </p:txBody>
      </p:sp>
      <p:sp>
        <p:nvSpPr>
          <p:cNvPr name="TextBox 11" id="11"/>
          <p:cNvSpPr txBox="true"/>
          <p:nvPr/>
        </p:nvSpPr>
        <p:spPr>
          <a:xfrm rot="0">
            <a:off x="1367131" y="7227854"/>
            <a:ext cx="7173539" cy="1717696"/>
          </a:xfrm>
          <a:prstGeom prst="rect">
            <a:avLst/>
          </a:prstGeom>
        </p:spPr>
        <p:txBody>
          <a:bodyPr anchor="t" rtlCol="false" tIns="0" lIns="0" bIns="0" rIns="0">
            <a:spAutoFit/>
          </a:bodyPr>
          <a:lstStyle/>
          <a:p>
            <a:pPr algn="l">
              <a:lnSpc>
                <a:spcPts val="4632"/>
              </a:lnSpc>
            </a:pPr>
            <a:r>
              <a:rPr lang="en-US" sz="3308">
                <a:solidFill>
                  <a:srgbClr val="000000"/>
                </a:solidFill>
                <a:latin typeface="Montserrat"/>
                <a:ea typeface="Montserrat"/>
                <a:cs typeface="Montserrat"/>
                <a:sym typeface="Montserrat"/>
              </a:rPr>
              <a:t>Presentated by:</a:t>
            </a:r>
          </a:p>
          <a:p>
            <a:pPr algn="l">
              <a:lnSpc>
                <a:spcPts val="4632"/>
              </a:lnSpc>
            </a:pPr>
            <a:r>
              <a:rPr lang="en-US" sz="3308">
                <a:solidFill>
                  <a:srgbClr val="000000"/>
                </a:solidFill>
                <a:latin typeface="Montserrat"/>
                <a:ea typeface="Montserrat"/>
                <a:cs typeface="Montserrat"/>
                <a:sym typeface="Montserrat"/>
              </a:rPr>
              <a:t>       Harithik Choudhary</a:t>
            </a:r>
          </a:p>
          <a:p>
            <a:pPr algn="l">
              <a:lnSpc>
                <a:spcPts val="4632"/>
              </a:lnSpc>
              <a:spcBef>
                <a:spcPct val="0"/>
              </a:spcBef>
            </a:pPr>
            <a:r>
              <a:rPr lang="en-US" sz="3308">
                <a:solidFill>
                  <a:srgbClr val="000000"/>
                </a:solidFill>
                <a:latin typeface="Montserrat"/>
                <a:ea typeface="Montserrat"/>
                <a:cs typeface="Montserrat"/>
                <a:sym typeface="Montserrat"/>
              </a:rPr>
              <a:t>       UnniKrishnan G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607304" y="4747260"/>
            <a:ext cx="4508966" cy="396240"/>
          </a:xfrm>
          <a:prstGeom prst="rect">
            <a:avLst/>
          </a:prstGeom>
        </p:spPr>
        <p:txBody>
          <a:bodyPr anchor="t" rtlCol="false" tIns="0" lIns="0" bIns="0" rIns="0">
            <a:spAutoFit/>
          </a:bodyPr>
          <a:lstStyle/>
          <a:p>
            <a:pPr algn="l">
              <a:lnSpc>
                <a:spcPts val="3360"/>
              </a:lnSpc>
            </a:pPr>
            <a:r>
              <a:rPr lang="en-US" sz="2400" b="true">
                <a:solidFill>
                  <a:srgbClr val="000000"/>
                </a:solidFill>
                <a:latin typeface="Montserrat Bold"/>
                <a:ea typeface="Montserrat Bold"/>
                <a:cs typeface="Montserrat Bold"/>
                <a:sym typeface="Montserrat Bold"/>
              </a:rPr>
              <a:t>Next Steps:</a:t>
            </a:r>
          </a:p>
        </p:txBody>
      </p:sp>
      <p:sp>
        <p:nvSpPr>
          <p:cNvPr name="TextBox 3" id="3"/>
          <p:cNvSpPr txBox="true"/>
          <p:nvPr/>
        </p:nvSpPr>
        <p:spPr>
          <a:xfrm rot="0">
            <a:off x="1737398" y="3221086"/>
            <a:ext cx="8397219" cy="1246488"/>
          </a:xfrm>
          <a:prstGeom prst="rect">
            <a:avLst/>
          </a:prstGeom>
        </p:spPr>
        <p:txBody>
          <a:bodyPr anchor="t" rtlCol="false" tIns="0" lIns="0" bIns="0" rIns="0">
            <a:spAutoFit/>
          </a:bodyPr>
          <a:lstStyle/>
          <a:p>
            <a:pPr algn="l" marL="0" indent="0" lvl="0">
              <a:lnSpc>
                <a:spcPts val="10276"/>
              </a:lnSpc>
              <a:spcBef>
                <a:spcPct val="0"/>
              </a:spcBef>
            </a:pPr>
            <a:r>
              <a:rPr lang="en-US" b="true" sz="7340">
                <a:solidFill>
                  <a:srgbClr val="000000"/>
                </a:solidFill>
                <a:latin typeface="Montserrat Bold"/>
                <a:ea typeface="Montserrat Bold"/>
                <a:cs typeface="Montserrat Bold"/>
                <a:sym typeface="Montserrat Bold"/>
              </a:rPr>
              <a:t>Conclusion</a:t>
            </a:r>
          </a:p>
        </p:txBody>
      </p:sp>
      <p:sp>
        <p:nvSpPr>
          <p:cNvPr name="TextBox 4" id="4"/>
          <p:cNvSpPr txBox="true"/>
          <p:nvPr/>
        </p:nvSpPr>
        <p:spPr>
          <a:xfrm rot="0">
            <a:off x="1737398" y="4753324"/>
            <a:ext cx="7195263" cy="4030941"/>
          </a:xfrm>
          <a:prstGeom prst="rect">
            <a:avLst/>
          </a:prstGeom>
        </p:spPr>
        <p:txBody>
          <a:bodyPr anchor="t" rtlCol="false" tIns="0" lIns="0" bIns="0" rIns="0">
            <a:spAutoFit/>
          </a:bodyPr>
          <a:lstStyle/>
          <a:p>
            <a:pPr algn="l" marL="0" indent="0" lvl="0">
              <a:lnSpc>
                <a:spcPts val="2930"/>
              </a:lnSpc>
              <a:spcBef>
                <a:spcPct val="0"/>
              </a:spcBef>
            </a:pPr>
            <a:r>
              <a:rPr lang="en-US" sz="2093">
                <a:solidFill>
                  <a:srgbClr val="101010"/>
                </a:solidFill>
                <a:latin typeface="Montserrat"/>
                <a:ea typeface="Montserrat"/>
                <a:cs typeface="Montserrat"/>
                <a:sym typeface="Montserrat"/>
              </a:rPr>
              <a:t>The project, Home Nest, aims to create a reliable and user-friendly platform that connects individuals with skilled service providers for tasks like home repairs, cleaning, tutoring, and personal care. Recognizing the challenges users face in finding qualified professionals on short notice, Home Nest focuses on providing quick, efficient, and safe solutions. The platform is designed to ensure users can easily find and book trusted service providers while enabling service providers to manage their listings and connect with potential clients effectively.</a:t>
            </a:r>
          </a:p>
        </p:txBody>
      </p:sp>
      <p:sp>
        <p:nvSpPr>
          <p:cNvPr name="TextBox 5" id="5"/>
          <p:cNvSpPr txBox="true"/>
          <p:nvPr/>
        </p:nvSpPr>
        <p:spPr>
          <a:xfrm rot="0">
            <a:off x="10607304" y="5391822"/>
            <a:ext cx="4317578" cy="1470828"/>
          </a:xfrm>
          <a:prstGeom prst="rect">
            <a:avLst/>
          </a:prstGeom>
        </p:spPr>
        <p:txBody>
          <a:bodyPr anchor="t" rtlCol="false" tIns="0" lIns="0" bIns="0" rIns="0">
            <a:spAutoFit/>
          </a:bodyPr>
          <a:lstStyle/>
          <a:p>
            <a:pPr algn="l">
              <a:lnSpc>
                <a:spcPts val="2930"/>
              </a:lnSpc>
            </a:pPr>
            <a:r>
              <a:rPr lang="en-US" sz="2093">
                <a:solidFill>
                  <a:srgbClr val="101010"/>
                </a:solidFill>
                <a:latin typeface="Montserrat"/>
                <a:ea typeface="Montserrat"/>
                <a:cs typeface="Montserrat"/>
                <a:sym typeface="Montserrat"/>
              </a:rPr>
              <a:t>Development and testing phases. </a:t>
            </a:r>
          </a:p>
          <a:p>
            <a:pPr algn="l" marL="0" indent="0" lvl="0">
              <a:lnSpc>
                <a:spcPts val="2930"/>
              </a:lnSpc>
              <a:spcBef>
                <a:spcPct val="0"/>
              </a:spcBef>
            </a:pPr>
            <a:r>
              <a:rPr lang="en-US" sz="2093">
                <a:solidFill>
                  <a:srgbClr val="101010"/>
                </a:solidFill>
                <a:latin typeface="Montserrat"/>
                <a:ea typeface="Montserrat"/>
                <a:cs typeface="Montserrat"/>
                <a:sym typeface="Montserrat"/>
              </a:rPr>
              <a:t>Continuous improvement based on user feedback.</a:t>
            </a:r>
          </a:p>
        </p:txBody>
      </p:sp>
      <p:grpSp>
        <p:nvGrpSpPr>
          <p:cNvPr name="Group 6" id="6"/>
          <p:cNvGrpSpPr/>
          <p:nvPr/>
        </p:nvGrpSpPr>
        <p:grpSpPr>
          <a:xfrm rot="0">
            <a:off x="0" y="0"/>
            <a:ext cx="18288000" cy="1874361"/>
            <a:chOff x="0" y="0"/>
            <a:chExt cx="9414331" cy="964887"/>
          </a:xfrm>
        </p:grpSpPr>
        <p:sp>
          <p:nvSpPr>
            <p:cNvPr name="Freeform 7" id="7"/>
            <p:cNvSpPr/>
            <p:nvPr/>
          </p:nvSpPr>
          <p:spPr>
            <a:xfrm flipH="false" flipV="false" rot="0">
              <a:off x="0" y="0"/>
              <a:ext cx="9414331" cy="964887"/>
            </a:xfrm>
            <a:custGeom>
              <a:avLst/>
              <a:gdLst/>
              <a:ahLst/>
              <a:cxnLst/>
              <a:rect r="r" b="b" t="t" l="l"/>
              <a:pathLst>
                <a:path h="964887" w="9414331">
                  <a:moveTo>
                    <a:pt x="0" y="0"/>
                  </a:moveTo>
                  <a:lnTo>
                    <a:pt x="9414331" y="0"/>
                  </a:lnTo>
                  <a:lnTo>
                    <a:pt x="9414331" y="964887"/>
                  </a:lnTo>
                  <a:lnTo>
                    <a:pt x="0" y="964887"/>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8" id="8"/>
            <p:cNvSpPr txBox="true"/>
            <p:nvPr/>
          </p:nvSpPr>
          <p:spPr>
            <a:xfrm>
              <a:off x="0" y="-38100"/>
              <a:ext cx="9414331" cy="1002987"/>
            </a:xfrm>
            <a:prstGeom prst="rect">
              <a:avLst/>
            </a:prstGeom>
          </p:spPr>
          <p:txBody>
            <a:bodyPr anchor="ctr" rtlCol="false" tIns="50800" lIns="50800" bIns="50800" rIns="50800"/>
            <a:lstStyle/>
            <a:p>
              <a:pPr algn="ctr">
                <a:lnSpc>
                  <a:spcPts val="2659"/>
                </a:lnSpc>
                <a:spcBef>
                  <a:spcPct val="0"/>
                </a:spcBef>
              </a:pPr>
            </a:p>
          </p:txBody>
        </p:sp>
      </p:grpSp>
      <p:sp>
        <p:nvSpPr>
          <p:cNvPr name="AutoShape 9" id="9"/>
          <p:cNvSpPr/>
          <p:nvPr/>
        </p:nvSpPr>
        <p:spPr>
          <a:xfrm>
            <a:off x="9580335" y="4639024"/>
            <a:ext cx="0" cy="3843312"/>
          </a:xfrm>
          <a:prstGeom prst="line">
            <a:avLst/>
          </a:prstGeom>
          <a:ln cap="flat" w="38100">
            <a:solidFill>
              <a:srgbClr val="000000"/>
            </a:solidFill>
            <a:prstDash val="solid"/>
            <a:headEnd type="none" len="sm" w="sm"/>
            <a:tailEnd type="none" len="sm" w="sm"/>
          </a:ln>
        </p:spPr>
      </p:sp>
      <p:sp>
        <p:nvSpPr>
          <p:cNvPr name="Freeform 10" id="10"/>
          <p:cNvSpPr/>
          <p:nvPr/>
        </p:nvSpPr>
        <p:spPr>
          <a:xfrm flipH="false" flipV="false" rot="0">
            <a:off x="425164" y="9133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2"/>
            <a:stretch>
              <a:fillRect l="0" t="-735" r="-7899" b="-735"/>
            </a:stretch>
          </a:blipFill>
        </p:spPr>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1898322">
            <a:off x="14393785" y="-4549297"/>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sp>
        <p:nvSpPr>
          <p:cNvPr name="Freeform 3" id="3"/>
          <p:cNvSpPr/>
          <p:nvPr/>
        </p:nvSpPr>
        <p:spPr>
          <a:xfrm flipH="false" flipV="false" rot="-1898322">
            <a:off x="-3087120" y="7441242"/>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grpSp>
        <p:nvGrpSpPr>
          <p:cNvPr name="Group 4" id="4"/>
          <p:cNvGrpSpPr/>
          <p:nvPr/>
        </p:nvGrpSpPr>
        <p:grpSpPr>
          <a:xfrm rot="0">
            <a:off x="-1105323" y="2315742"/>
            <a:ext cx="20498646" cy="6400994"/>
            <a:chOff x="0" y="0"/>
            <a:chExt cx="5398820" cy="1685859"/>
          </a:xfrm>
        </p:grpSpPr>
        <p:sp>
          <p:nvSpPr>
            <p:cNvPr name="Freeform 5" id="5"/>
            <p:cNvSpPr/>
            <p:nvPr/>
          </p:nvSpPr>
          <p:spPr>
            <a:xfrm flipH="false" flipV="false" rot="0">
              <a:off x="0" y="0"/>
              <a:ext cx="5398820" cy="1685859"/>
            </a:xfrm>
            <a:custGeom>
              <a:avLst/>
              <a:gdLst/>
              <a:ahLst/>
              <a:cxnLst/>
              <a:rect r="r" b="b" t="t" l="l"/>
              <a:pathLst>
                <a:path h="1685859" w="5398820">
                  <a:moveTo>
                    <a:pt x="0" y="0"/>
                  </a:moveTo>
                  <a:lnTo>
                    <a:pt x="5398820" y="0"/>
                  </a:lnTo>
                  <a:lnTo>
                    <a:pt x="5398820" y="1685859"/>
                  </a:lnTo>
                  <a:lnTo>
                    <a:pt x="0" y="1685859"/>
                  </a:lnTo>
                  <a:close/>
                </a:path>
              </a:pathLst>
            </a:custGeom>
            <a:solidFill>
              <a:srgbClr val="FFFFFF"/>
            </a:solidFill>
          </p:spPr>
        </p:sp>
        <p:sp>
          <p:nvSpPr>
            <p:cNvPr name="TextBox 6" id="6"/>
            <p:cNvSpPr txBox="true"/>
            <p:nvPr/>
          </p:nvSpPr>
          <p:spPr>
            <a:xfrm>
              <a:off x="0" y="-47625"/>
              <a:ext cx="5398820" cy="1733484"/>
            </a:xfrm>
            <a:prstGeom prst="rect">
              <a:avLst/>
            </a:prstGeom>
          </p:spPr>
          <p:txBody>
            <a:bodyPr anchor="ctr" rtlCol="false" tIns="50800" lIns="50800" bIns="50800" rIns="50800"/>
            <a:lstStyle/>
            <a:p>
              <a:pPr algn="ctr">
                <a:lnSpc>
                  <a:spcPts val="3640"/>
                </a:lnSpc>
              </a:pPr>
            </a:p>
          </p:txBody>
        </p:sp>
      </p:grpSp>
      <p:grpSp>
        <p:nvGrpSpPr>
          <p:cNvPr name="Group 7" id="7"/>
          <p:cNvGrpSpPr/>
          <p:nvPr/>
        </p:nvGrpSpPr>
        <p:grpSpPr>
          <a:xfrm rot="0">
            <a:off x="4653235" y="6672104"/>
            <a:ext cx="3461793" cy="587791"/>
            <a:chOff x="0" y="0"/>
            <a:chExt cx="1066152" cy="181026"/>
          </a:xfrm>
        </p:grpSpPr>
        <p:sp>
          <p:nvSpPr>
            <p:cNvPr name="Freeform 8" id="8"/>
            <p:cNvSpPr/>
            <p:nvPr/>
          </p:nvSpPr>
          <p:spPr>
            <a:xfrm flipH="false" flipV="false" rot="0">
              <a:off x="0" y="0"/>
              <a:ext cx="1066152" cy="181026"/>
            </a:xfrm>
            <a:custGeom>
              <a:avLst/>
              <a:gdLst/>
              <a:ahLst/>
              <a:cxnLst/>
              <a:rect r="r" b="b" t="t" l="l"/>
              <a:pathLst>
                <a:path h="181026" w="1066152">
                  <a:moveTo>
                    <a:pt x="90513" y="0"/>
                  </a:moveTo>
                  <a:lnTo>
                    <a:pt x="975639" y="0"/>
                  </a:lnTo>
                  <a:cubicBezTo>
                    <a:pt x="999644" y="0"/>
                    <a:pt x="1022667" y="9536"/>
                    <a:pt x="1039641" y="26511"/>
                  </a:cubicBezTo>
                  <a:cubicBezTo>
                    <a:pt x="1056616" y="43485"/>
                    <a:pt x="1066152" y="66507"/>
                    <a:pt x="1066152" y="90513"/>
                  </a:cubicBezTo>
                  <a:lnTo>
                    <a:pt x="1066152" y="90513"/>
                  </a:lnTo>
                  <a:cubicBezTo>
                    <a:pt x="1066152" y="114518"/>
                    <a:pt x="1056616" y="137541"/>
                    <a:pt x="1039641" y="154515"/>
                  </a:cubicBezTo>
                  <a:cubicBezTo>
                    <a:pt x="1022667" y="171490"/>
                    <a:pt x="999644" y="181026"/>
                    <a:pt x="975639" y="181026"/>
                  </a:cubicBezTo>
                  <a:lnTo>
                    <a:pt x="90513" y="181026"/>
                  </a:lnTo>
                  <a:cubicBezTo>
                    <a:pt x="66507" y="181026"/>
                    <a:pt x="43485" y="171490"/>
                    <a:pt x="26511" y="154515"/>
                  </a:cubicBezTo>
                  <a:cubicBezTo>
                    <a:pt x="9536" y="137541"/>
                    <a:pt x="0" y="114518"/>
                    <a:pt x="0" y="90513"/>
                  </a:cubicBezTo>
                  <a:lnTo>
                    <a:pt x="0" y="90513"/>
                  </a:lnTo>
                  <a:cubicBezTo>
                    <a:pt x="0" y="66507"/>
                    <a:pt x="9536" y="43485"/>
                    <a:pt x="26511" y="26511"/>
                  </a:cubicBezTo>
                  <a:cubicBezTo>
                    <a:pt x="43485" y="9536"/>
                    <a:pt x="66507" y="0"/>
                    <a:pt x="9051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9" id="9"/>
            <p:cNvSpPr txBox="true"/>
            <p:nvPr/>
          </p:nvSpPr>
          <p:spPr>
            <a:xfrm>
              <a:off x="0" y="-47625"/>
              <a:ext cx="1066152" cy="228651"/>
            </a:xfrm>
            <a:prstGeom prst="rect">
              <a:avLst/>
            </a:prstGeom>
          </p:spPr>
          <p:txBody>
            <a:bodyPr anchor="ctr" rtlCol="false" tIns="0" lIns="0" bIns="0" rIns="0"/>
            <a:lstStyle/>
            <a:p>
              <a:pPr algn="ctr">
                <a:lnSpc>
                  <a:spcPts val="3220"/>
                </a:lnSpc>
              </a:pPr>
              <a:r>
                <a:rPr lang="en-US" b="true" sz="2300">
                  <a:solidFill>
                    <a:srgbClr val="FFFFFF"/>
                  </a:solidFill>
                  <a:latin typeface="Montserrat Bold"/>
                  <a:ea typeface="Montserrat Bold"/>
                  <a:cs typeface="Montserrat Bold"/>
                  <a:sym typeface="Montserrat Bold"/>
                </a:rPr>
                <a:t>Harithik Choudhary</a:t>
              </a:r>
            </a:p>
          </p:txBody>
        </p:sp>
      </p:grpSp>
      <p:grpSp>
        <p:nvGrpSpPr>
          <p:cNvPr name="Group 10" id="10"/>
          <p:cNvGrpSpPr>
            <a:grpSpLocks noChangeAspect="true"/>
          </p:cNvGrpSpPr>
          <p:nvPr/>
        </p:nvGrpSpPr>
        <p:grpSpPr>
          <a:xfrm rot="0">
            <a:off x="4813381" y="3463930"/>
            <a:ext cx="3141499" cy="3141499"/>
            <a:chOff x="0" y="0"/>
            <a:chExt cx="14840029" cy="14840029"/>
          </a:xfrm>
        </p:grpSpPr>
        <p:sp>
          <p:nvSpPr>
            <p:cNvPr name="Freeform 11" id="11"/>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Freeform 12" id="12"/>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Freeform 13" id="13"/>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223" t="0" r="223" b="0"/>
              </a:stretch>
            </a:blipFill>
          </p:spPr>
        </p:sp>
      </p:grpSp>
      <p:grpSp>
        <p:nvGrpSpPr>
          <p:cNvPr name="Group 14" id="14"/>
          <p:cNvGrpSpPr/>
          <p:nvPr/>
        </p:nvGrpSpPr>
        <p:grpSpPr>
          <a:xfrm rot="0">
            <a:off x="8983853" y="6672104"/>
            <a:ext cx="3461793" cy="587791"/>
            <a:chOff x="0" y="0"/>
            <a:chExt cx="1066152" cy="181026"/>
          </a:xfrm>
        </p:grpSpPr>
        <p:sp>
          <p:nvSpPr>
            <p:cNvPr name="Freeform 15" id="15"/>
            <p:cNvSpPr/>
            <p:nvPr/>
          </p:nvSpPr>
          <p:spPr>
            <a:xfrm flipH="false" flipV="false" rot="0">
              <a:off x="0" y="0"/>
              <a:ext cx="1066152" cy="181026"/>
            </a:xfrm>
            <a:custGeom>
              <a:avLst/>
              <a:gdLst/>
              <a:ahLst/>
              <a:cxnLst/>
              <a:rect r="r" b="b" t="t" l="l"/>
              <a:pathLst>
                <a:path h="181026" w="1066152">
                  <a:moveTo>
                    <a:pt x="90513" y="0"/>
                  </a:moveTo>
                  <a:lnTo>
                    <a:pt x="975639" y="0"/>
                  </a:lnTo>
                  <a:cubicBezTo>
                    <a:pt x="999644" y="0"/>
                    <a:pt x="1022667" y="9536"/>
                    <a:pt x="1039641" y="26511"/>
                  </a:cubicBezTo>
                  <a:cubicBezTo>
                    <a:pt x="1056616" y="43485"/>
                    <a:pt x="1066152" y="66507"/>
                    <a:pt x="1066152" y="90513"/>
                  </a:cubicBezTo>
                  <a:lnTo>
                    <a:pt x="1066152" y="90513"/>
                  </a:lnTo>
                  <a:cubicBezTo>
                    <a:pt x="1066152" y="114518"/>
                    <a:pt x="1056616" y="137541"/>
                    <a:pt x="1039641" y="154515"/>
                  </a:cubicBezTo>
                  <a:cubicBezTo>
                    <a:pt x="1022667" y="171490"/>
                    <a:pt x="999644" y="181026"/>
                    <a:pt x="975639" y="181026"/>
                  </a:cubicBezTo>
                  <a:lnTo>
                    <a:pt x="90513" y="181026"/>
                  </a:lnTo>
                  <a:cubicBezTo>
                    <a:pt x="66507" y="181026"/>
                    <a:pt x="43485" y="171490"/>
                    <a:pt x="26511" y="154515"/>
                  </a:cubicBezTo>
                  <a:cubicBezTo>
                    <a:pt x="9536" y="137541"/>
                    <a:pt x="0" y="114518"/>
                    <a:pt x="0" y="90513"/>
                  </a:cubicBezTo>
                  <a:lnTo>
                    <a:pt x="0" y="90513"/>
                  </a:lnTo>
                  <a:cubicBezTo>
                    <a:pt x="0" y="66507"/>
                    <a:pt x="9536" y="43485"/>
                    <a:pt x="26511" y="26511"/>
                  </a:cubicBezTo>
                  <a:cubicBezTo>
                    <a:pt x="43485" y="9536"/>
                    <a:pt x="66507" y="0"/>
                    <a:pt x="90513"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6" id="16"/>
            <p:cNvSpPr txBox="true"/>
            <p:nvPr/>
          </p:nvSpPr>
          <p:spPr>
            <a:xfrm>
              <a:off x="0" y="-47625"/>
              <a:ext cx="1066152" cy="228651"/>
            </a:xfrm>
            <a:prstGeom prst="rect">
              <a:avLst/>
            </a:prstGeom>
          </p:spPr>
          <p:txBody>
            <a:bodyPr anchor="ctr" rtlCol="false" tIns="0" lIns="0" bIns="0" rIns="0"/>
            <a:lstStyle/>
            <a:p>
              <a:pPr algn="ctr">
                <a:lnSpc>
                  <a:spcPts val="3220"/>
                </a:lnSpc>
              </a:pPr>
              <a:r>
                <a:rPr lang="en-US" b="true" sz="2300">
                  <a:solidFill>
                    <a:srgbClr val="FFFFFF"/>
                  </a:solidFill>
                  <a:latin typeface="Montserrat Bold"/>
                  <a:ea typeface="Montserrat Bold"/>
                  <a:cs typeface="Montserrat Bold"/>
                  <a:sym typeface="Montserrat Bold"/>
                </a:rPr>
                <a:t>Unnikrishnan G</a:t>
              </a:r>
            </a:p>
          </p:txBody>
        </p:sp>
      </p:grpSp>
      <p:grpSp>
        <p:nvGrpSpPr>
          <p:cNvPr name="Group 17" id="17"/>
          <p:cNvGrpSpPr>
            <a:grpSpLocks noChangeAspect="true"/>
          </p:cNvGrpSpPr>
          <p:nvPr/>
        </p:nvGrpSpPr>
        <p:grpSpPr>
          <a:xfrm rot="0">
            <a:off x="9144000" y="3466186"/>
            <a:ext cx="3141499" cy="3141499"/>
            <a:chOff x="0" y="0"/>
            <a:chExt cx="14840029" cy="14840029"/>
          </a:xfrm>
        </p:grpSpPr>
        <p:sp>
          <p:nvSpPr>
            <p:cNvPr name="Freeform 18" id="18"/>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Freeform 19" id="19"/>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Freeform 20" id="20"/>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3" t="0" r="223" b="0"/>
              </a:stretch>
            </a:blipFill>
          </p:spPr>
        </p:sp>
      </p:grpSp>
      <p:sp>
        <p:nvSpPr>
          <p:cNvPr name="TextBox 21" id="21"/>
          <p:cNvSpPr txBox="true"/>
          <p:nvPr/>
        </p:nvSpPr>
        <p:spPr>
          <a:xfrm rot="0">
            <a:off x="6470029" y="1019175"/>
            <a:ext cx="5433840" cy="1057275"/>
          </a:xfrm>
          <a:prstGeom prst="rect">
            <a:avLst/>
          </a:prstGeom>
        </p:spPr>
        <p:txBody>
          <a:bodyPr anchor="t" rtlCol="false" tIns="0" lIns="0" bIns="0" rIns="0">
            <a:spAutoFit/>
          </a:bodyPr>
          <a:lstStyle/>
          <a:p>
            <a:pPr algn="ctr" marL="0" indent="0" lvl="0">
              <a:lnSpc>
                <a:spcPts val="8299"/>
              </a:lnSpc>
              <a:spcBef>
                <a:spcPct val="0"/>
              </a:spcBef>
            </a:pPr>
            <a:r>
              <a:rPr lang="en-US" b="true" sz="6916" strike="noStrike" u="none">
                <a:solidFill>
                  <a:srgbClr val="F4F6FC"/>
                </a:solidFill>
                <a:latin typeface="Roboto Bold"/>
                <a:ea typeface="Roboto Bold"/>
                <a:cs typeface="Roboto Bold"/>
                <a:sym typeface="Roboto Bold"/>
              </a:rPr>
              <a:t>Our Team</a:t>
            </a:r>
          </a:p>
        </p:txBody>
      </p:sp>
      <p:sp>
        <p:nvSpPr>
          <p:cNvPr name="TextBox 22" id="22"/>
          <p:cNvSpPr txBox="true"/>
          <p:nvPr/>
        </p:nvSpPr>
        <p:spPr>
          <a:xfrm rot="0">
            <a:off x="5292401" y="7238590"/>
            <a:ext cx="2183460" cy="350192"/>
          </a:xfrm>
          <a:prstGeom prst="rect">
            <a:avLst/>
          </a:prstGeom>
        </p:spPr>
        <p:txBody>
          <a:bodyPr anchor="t" rtlCol="false" tIns="0" lIns="0" bIns="0" rIns="0">
            <a:spAutoFit/>
          </a:bodyPr>
          <a:lstStyle/>
          <a:p>
            <a:pPr algn="ctr">
              <a:lnSpc>
                <a:spcPts val="3081"/>
              </a:lnSpc>
            </a:pPr>
            <a:r>
              <a:rPr lang="en-US" sz="1781">
                <a:solidFill>
                  <a:srgbClr val="000000"/>
                </a:solidFill>
                <a:latin typeface="Montserrat"/>
                <a:ea typeface="Montserrat"/>
                <a:cs typeface="Montserrat"/>
                <a:sym typeface="Montserrat"/>
              </a:rPr>
              <a:t>Developer-1</a:t>
            </a:r>
          </a:p>
        </p:txBody>
      </p:sp>
      <p:sp>
        <p:nvSpPr>
          <p:cNvPr name="TextBox 23" id="23"/>
          <p:cNvSpPr txBox="true"/>
          <p:nvPr/>
        </p:nvSpPr>
        <p:spPr>
          <a:xfrm rot="0">
            <a:off x="9623020" y="7238590"/>
            <a:ext cx="2183460" cy="350192"/>
          </a:xfrm>
          <a:prstGeom prst="rect">
            <a:avLst/>
          </a:prstGeom>
        </p:spPr>
        <p:txBody>
          <a:bodyPr anchor="t" rtlCol="false" tIns="0" lIns="0" bIns="0" rIns="0">
            <a:spAutoFit/>
          </a:bodyPr>
          <a:lstStyle/>
          <a:p>
            <a:pPr algn="ctr">
              <a:lnSpc>
                <a:spcPts val="3081"/>
              </a:lnSpc>
            </a:pPr>
            <a:r>
              <a:rPr lang="en-US" sz="1781">
                <a:solidFill>
                  <a:srgbClr val="000000"/>
                </a:solidFill>
                <a:latin typeface="Montserrat"/>
                <a:ea typeface="Montserrat"/>
                <a:cs typeface="Montserrat"/>
                <a:sym typeface="Montserrat"/>
              </a:rPr>
              <a:t>Developer-1</a:t>
            </a:r>
          </a:p>
        </p:txBody>
      </p:sp>
      <p:sp>
        <p:nvSpPr>
          <p:cNvPr name="Freeform 24" id="24"/>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5"/>
            <a:stretch>
              <a:fillRect l="0" t="-735" r="-7899" b="-735"/>
            </a:stretch>
          </a:blipFill>
        </p:spPr>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13299669" y="5075791"/>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sp>
        <p:nvSpPr>
          <p:cNvPr name="Freeform 3" id="3"/>
          <p:cNvSpPr/>
          <p:nvPr/>
        </p:nvSpPr>
        <p:spPr>
          <a:xfrm flipH="false" flipV="false" rot="-1898322">
            <a:off x="-3784911" y="-3899454"/>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sp>
        <p:nvSpPr>
          <p:cNvPr name="TextBox 4" id="4"/>
          <p:cNvSpPr txBox="true"/>
          <p:nvPr/>
        </p:nvSpPr>
        <p:spPr>
          <a:xfrm rot="0">
            <a:off x="4913782" y="4354503"/>
            <a:ext cx="8460437" cy="1577994"/>
          </a:xfrm>
          <a:prstGeom prst="rect">
            <a:avLst/>
          </a:prstGeom>
        </p:spPr>
        <p:txBody>
          <a:bodyPr anchor="t" rtlCol="false" tIns="0" lIns="0" bIns="0" rIns="0">
            <a:spAutoFit/>
          </a:bodyPr>
          <a:lstStyle/>
          <a:p>
            <a:pPr algn="l">
              <a:lnSpc>
                <a:spcPts val="12508"/>
              </a:lnSpc>
            </a:pPr>
            <a:r>
              <a:rPr lang="en-US" sz="10424" b="true">
                <a:solidFill>
                  <a:srgbClr val="000000"/>
                </a:solidFill>
                <a:latin typeface="Montserrat Bold"/>
                <a:ea typeface="Montserrat Bold"/>
                <a:cs typeface="Montserrat Bold"/>
                <a:sym typeface="Montserrat Bold"/>
              </a:rPr>
              <a:t>Thank you</a:t>
            </a:r>
          </a:p>
        </p:txBody>
      </p:sp>
      <p:sp>
        <p:nvSpPr>
          <p:cNvPr name="Freeform 5" id="5"/>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3"/>
            <a:stretch>
              <a:fillRect l="0" t="-735" r="-7899" b="-735"/>
            </a:stretch>
          </a:blipFill>
        </p:spPr>
      </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7536833">
            <a:off x="-4428213" y="-2916505"/>
            <a:ext cx="9627545" cy="9651674"/>
          </a:xfrm>
          <a:custGeom>
            <a:avLst/>
            <a:gdLst/>
            <a:ahLst/>
            <a:cxnLst/>
            <a:rect r="r" b="b" t="t" l="l"/>
            <a:pathLst>
              <a:path h="9651674" w="9627545">
                <a:moveTo>
                  <a:pt x="0" y="0"/>
                </a:moveTo>
                <a:lnTo>
                  <a:pt x="9627545" y="0"/>
                </a:lnTo>
                <a:lnTo>
                  <a:pt x="9627545" y="9651674"/>
                </a:lnTo>
                <a:lnTo>
                  <a:pt x="0" y="9651674"/>
                </a:lnTo>
                <a:lnTo>
                  <a:pt x="0" y="0"/>
                </a:lnTo>
                <a:close/>
              </a:path>
            </a:pathLst>
          </a:custGeom>
          <a:blipFill>
            <a:blip r:embed="rId2"/>
            <a:stretch>
              <a:fillRect l="0" t="0" r="0" b="0"/>
            </a:stretch>
          </a:blipFill>
        </p:spPr>
      </p:sp>
      <p:grpSp>
        <p:nvGrpSpPr>
          <p:cNvPr name="Group 3" id="3"/>
          <p:cNvGrpSpPr/>
          <p:nvPr/>
        </p:nvGrpSpPr>
        <p:grpSpPr>
          <a:xfrm rot="0">
            <a:off x="7390681" y="3022753"/>
            <a:ext cx="5947547" cy="529127"/>
            <a:chOff x="0" y="0"/>
            <a:chExt cx="2520194" cy="224211"/>
          </a:xfrm>
        </p:grpSpPr>
        <p:sp>
          <p:nvSpPr>
            <p:cNvPr name="Freeform 4" id="4"/>
            <p:cNvSpPr/>
            <p:nvPr/>
          </p:nvSpPr>
          <p:spPr>
            <a:xfrm flipH="false" flipV="false" rot="0">
              <a:off x="0" y="0"/>
              <a:ext cx="2520194" cy="224211"/>
            </a:xfrm>
            <a:custGeom>
              <a:avLst/>
              <a:gdLst/>
              <a:ahLst/>
              <a:cxnLst/>
              <a:rect r="r" b="b" t="t" l="l"/>
              <a:pathLst>
                <a:path h="224211" w="2520194">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5" id="5"/>
            <p:cNvSpPr txBox="true"/>
            <p:nvPr/>
          </p:nvSpPr>
          <p:spPr>
            <a:xfrm>
              <a:off x="0" y="-47625"/>
              <a:ext cx="2520194" cy="271836"/>
            </a:xfrm>
            <a:prstGeom prst="rect">
              <a:avLst/>
            </a:prstGeom>
          </p:spPr>
          <p:txBody>
            <a:bodyPr anchor="ctr" rtlCol="false" tIns="0" lIns="0" bIns="0" rIns="0"/>
            <a:lstStyle/>
            <a:p>
              <a:pPr algn="ctr">
                <a:lnSpc>
                  <a:spcPts val="3640"/>
                </a:lnSpc>
              </a:pPr>
              <a:r>
                <a:rPr lang="en-US" sz="2600">
                  <a:solidFill>
                    <a:srgbClr val="FFFFFF"/>
                  </a:solidFill>
                  <a:latin typeface="Montserrat"/>
                  <a:ea typeface="Montserrat"/>
                  <a:cs typeface="Montserrat"/>
                  <a:sym typeface="Montserrat"/>
                </a:rPr>
                <a:t>Problem 1: Availability and Urgency</a:t>
              </a:r>
            </a:p>
          </p:txBody>
        </p:sp>
      </p:grpSp>
      <p:sp>
        <p:nvSpPr>
          <p:cNvPr name="Freeform 6" id="6"/>
          <p:cNvSpPr/>
          <p:nvPr/>
        </p:nvSpPr>
        <p:spPr>
          <a:xfrm flipH="false" flipV="false" rot="0">
            <a:off x="5929194" y="7120644"/>
            <a:ext cx="1182733" cy="1081663"/>
          </a:xfrm>
          <a:custGeom>
            <a:avLst/>
            <a:gdLst/>
            <a:ahLst/>
            <a:cxnLst/>
            <a:rect r="r" b="b" t="t" l="l"/>
            <a:pathLst>
              <a:path h="1081663" w="1182733">
                <a:moveTo>
                  <a:pt x="0" y="0"/>
                </a:moveTo>
                <a:lnTo>
                  <a:pt x="1182733" y="0"/>
                </a:lnTo>
                <a:lnTo>
                  <a:pt x="1182733" y="1081663"/>
                </a:lnTo>
                <a:lnTo>
                  <a:pt x="0" y="108166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039250" y="5006053"/>
            <a:ext cx="962621" cy="1257581"/>
          </a:xfrm>
          <a:custGeom>
            <a:avLst/>
            <a:gdLst/>
            <a:ahLst/>
            <a:cxnLst/>
            <a:rect r="r" b="b" t="t" l="l"/>
            <a:pathLst>
              <a:path h="1257581" w="962621">
                <a:moveTo>
                  <a:pt x="0" y="0"/>
                </a:moveTo>
                <a:lnTo>
                  <a:pt x="962621" y="0"/>
                </a:lnTo>
                <a:lnTo>
                  <a:pt x="962621" y="1257581"/>
                </a:lnTo>
                <a:lnTo>
                  <a:pt x="0" y="125758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7390681" y="5243513"/>
            <a:ext cx="5947547" cy="529127"/>
            <a:chOff x="0" y="0"/>
            <a:chExt cx="2520194" cy="224211"/>
          </a:xfrm>
        </p:grpSpPr>
        <p:sp>
          <p:nvSpPr>
            <p:cNvPr name="Freeform 9" id="9"/>
            <p:cNvSpPr/>
            <p:nvPr/>
          </p:nvSpPr>
          <p:spPr>
            <a:xfrm flipH="false" flipV="false" rot="0">
              <a:off x="0" y="0"/>
              <a:ext cx="2520194" cy="224211"/>
            </a:xfrm>
            <a:custGeom>
              <a:avLst/>
              <a:gdLst/>
              <a:ahLst/>
              <a:cxnLst/>
              <a:rect r="r" b="b" t="t" l="l"/>
              <a:pathLst>
                <a:path h="224211" w="2520194">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47625"/>
              <a:ext cx="2520194" cy="271836"/>
            </a:xfrm>
            <a:prstGeom prst="rect">
              <a:avLst/>
            </a:prstGeom>
          </p:spPr>
          <p:txBody>
            <a:bodyPr anchor="ctr" rtlCol="false" tIns="0" lIns="0" bIns="0" rIns="0"/>
            <a:lstStyle/>
            <a:p>
              <a:pPr algn="ctr">
                <a:lnSpc>
                  <a:spcPts val="3640"/>
                </a:lnSpc>
              </a:pPr>
              <a:r>
                <a:rPr lang="en-US" sz="2600">
                  <a:solidFill>
                    <a:srgbClr val="FFFFFF"/>
                  </a:solidFill>
                  <a:latin typeface="Montserrat"/>
                  <a:ea typeface="Montserrat"/>
                  <a:cs typeface="Montserrat"/>
                  <a:sym typeface="Montserrat"/>
                </a:rPr>
                <a:t>Problem 2: Quality and Expertise     </a:t>
              </a:r>
            </a:p>
          </p:txBody>
        </p:sp>
      </p:grpSp>
      <p:grpSp>
        <p:nvGrpSpPr>
          <p:cNvPr name="Group 11" id="11"/>
          <p:cNvGrpSpPr/>
          <p:nvPr/>
        </p:nvGrpSpPr>
        <p:grpSpPr>
          <a:xfrm rot="0">
            <a:off x="7390681" y="7464272"/>
            <a:ext cx="5947547" cy="529127"/>
            <a:chOff x="0" y="0"/>
            <a:chExt cx="2520194" cy="224211"/>
          </a:xfrm>
        </p:grpSpPr>
        <p:sp>
          <p:nvSpPr>
            <p:cNvPr name="Freeform 12" id="12"/>
            <p:cNvSpPr/>
            <p:nvPr/>
          </p:nvSpPr>
          <p:spPr>
            <a:xfrm flipH="false" flipV="false" rot="0">
              <a:off x="0" y="0"/>
              <a:ext cx="2520194" cy="224211"/>
            </a:xfrm>
            <a:custGeom>
              <a:avLst/>
              <a:gdLst/>
              <a:ahLst/>
              <a:cxnLst/>
              <a:rect r="r" b="b" t="t" l="l"/>
              <a:pathLst>
                <a:path h="224211" w="2520194">
                  <a:moveTo>
                    <a:pt x="29939" y="0"/>
                  </a:moveTo>
                  <a:lnTo>
                    <a:pt x="2490255" y="0"/>
                  </a:lnTo>
                  <a:cubicBezTo>
                    <a:pt x="2506790" y="0"/>
                    <a:pt x="2520194" y="13404"/>
                    <a:pt x="2520194" y="29939"/>
                  </a:cubicBezTo>
                  <a:lnTo>
                    <a:pt x="2520194" y="194272"/>
                  </a:lnTo>
                  <a:cubicBezTo>
                    <a:pt x="2520194" y="202212"/>
                    <a:pt x="2517040" y="209827"/>
                    <a:pt x="2511425" y="215442"/>
                  </a:cubicBezTo>
                  <a:cubicBezTo>
                    <a:pt x="2505810" y="221056"/>
                    <a:pt x="2498195" y="224211"/>
                    <a:pt x="2490255" y="224211"/>
                  </a:cubicBezTo>
                  <a:lnTo>
                    <a:pt x="29939" y="224211"/>
                  </a:lnTo>
                  <a:cubicBezTo>
                    <a:pt x="21999" y="224211"/>
                    <a:pt x="14384" y="221056"/>
                    <a:pt x="8769" y="215442"/>
                  </a:cubicBezTo>
                  <a:cubicBezTo>
                    <a:pt x="3154" y="209827"/>
                    <a:pt x="0" y="202212"/>
                    <a:pt x="0" y="194272"/>
                  </a:cubicBezTo>
                  <a:lnTo>
                    <a:pt x="0" y="29939"/>
                  </a:lnTo>
                  <a:cubicBezTo>
                    <a:pt x="0" y="21999"/>
                    <a:pt x="3154" y="14384"/>
                    <a:pt x="8769" y="8769"/>
                  </a:cubicBezTo>
                  <a:cubicBezTo>
                    <a:pt x="14384" y="3154"/>
                    <a:pt x="21999" y="0"/>
                    <a:pt x="2993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47625"/>
              <a:ext cx="2520194" cy="271836"/>
            </a:xfrm>
            <a:prstGeom prst="rect">
              <a:avLst/>
            </a:prstGeom>
          </p:spPr>
          <p:txBody>
            <a:bodyPr anchor="ctr" rtlCol="false" tIns="0" lIns="0" bIns="0" rIns="0"/>
            <a:lstStyle/>
            <a:p>
              <a:pPr algn="ctr">
                <a:lnSpc>
                  <a:spcPts val="3640"/>
                </a:lnSpc>
              </a:pPr>
              <a:r>
                <a:rPr lang="en-US" sz="2600">
                  <a:solidFill>
                    <a:srgbClr val="FFFFFF"/>
                  </a:solidFill>
                  <a:latin typeface="Montserrat"/>
                  <a:ea typeface="Montserrat"/>
                  <a:cs typeface="Montserrat"/>
                  <a:sym typeface="Montserrat"/>
                </a:rPr>
                <a:t>Problem 3: Safety and Trust               </a:t>
              </a:r>
            </a:p>
          </p:txBody>
        </p:sp>
      </p:grpSp>
      <p:sp>
        <p:nvSpPr>
          <p:cNvPr name="Freeform 14" id="14"/>
          <p:cNvSpPr/>
          <p:nvPr/>
        </p:nvSpPr>
        <p:spPr>
          <a:xfrm flipH="false" flipV="false" rot="0">
            <a:off x="5929194" y="2861377"/>
            <a:ext cx="1072677" cy="867893"/>
          </a:xfrm>
          <a:custGeom>
            <a:avLst/>
            <a:gdLst/>
            <a:ahLst/>
            <a:cxnLst/>
            <a:rect r="r" b="b" t="t" l="l"/>
            <a:pathLst>
              <a:path h="867893" w="1072677">
                <a:moveTo>
                  <a:pt x="0" y="0"/>
                </a:moveTo>
                <a:lnTo>
                  <a:pt x="1072677" y="0"/>
                </a:lnTo>
                <a:lnTo>
                  <a:pt x="1072677" y="867893"/>
                </a:lnTo>
                <a:lnTo>
                  <a:pt x="0" y="86789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5" id="15"/>
          <p:cNvSpPr txBox="true"/>
          <p:nvPr/>
        </p:nvSpPr>
        <p:spPr>
          <a:xfrm rot="0">
            <a:off x="7390681" y="1311725"/>
            <a:ext cx="9868619" cy="1113616"/>
          </a:xfrm>
          <a:prstGeom prst="rect">
            <a:avLst/>
          </a:prstGeom>
        </p:spPr>
        <p:txBody>
          <a:bodyPr anchor="t" rtlCol="false" tIns="0" lIns="0" bIns="0" rIns="0">
            <a:spAutoFit/>
          </a:bodyPr>
          <a:lstStyle/>
          <a:p>
            <a:pPr algn="l">
              <a:lnSpc>
                <a:spcPts val="8841"/>
              </a:lnSpc>
            </a:pPr>
            <a:r>
              <a:rPr lang="en-US" sz="7368" b="true">
                <a:solidFill>
                  <a:srgbClr val="101010"/>
                </a:solidFill>
                <a:latin typeface="Montserrat Bold"/>
                <a:ea typeface="Montserrat Bold"/>
                <a:cs typeface="Montserrat Bold"/>
                <a:sym typeface="Montserrat Bold"/>
              </a:rPr>
              <a:t>Problem Statement</a:t>
            </a:r>
          </a:p>
        </p:txBody>
      </p:sp>
      <p:sp>
        <p:nvSpPr>
          <p:cNvPr name="TextBox 16" id="16"/>
          <p:cNvSpPr txBox="true"/>
          <p:nvPr/>
        </p:nvSpPr>
        <p:spPr>
          <a:xfrm rot="0">
            <a:off x="7661342" y="3700695"/>
            <a:ext cx="7695171" cy="1812639"/>
          </a:xfrm>
          <a:prstGeom prst="rect">
            <a:avLst/>
          </a:prstGeom>
        </p:spPr>
        <p:txBody>
          <a:bodyPr anchor="t" rtlCol="false" tIns="0" lIns="0" bIns="0" rIns="0">
            <a:spAutoFit/>
          </a:bodyPr>
          <a:lstStyle/>
          <a:p>
            <a:pPr algn="l" marL="380257" indent="-190128" lvl="1">
              <a:lnSpc>
                <a:spcPts val="2465"/>
              </a:lnSpc>
              <a:buFont typeface="Arial"/>
              <a:buChar char="•"/>
            </a:pPr>
            <a:r>
              <a:rPr lang="en-US" sz="1761">
                <a:solidFill>
                  <a:srgbClr val="101010"/>
                </a:solidFill>
                <a:latin typeface="Montserrat"/>
                <a:ea typeface="Montserrat"/>
                <a:cs typeface="Montserrat"/>
                <a:sym typeface="Montserrat"/>
              </a:rPr>
              <a:t>Finding service providers on short notice is difficult.</a:t>
            </a:r>
          </a:p>
          <a:p>
            <a:pPr algn="l" marL="380257" indent="-190128" lvl="1">
              <a:lnSpc>
                <a:spcPts val="2465"/>
              </a:lnSpc>
              <a:buFont typeface="Arial"/>
              <a:buChar char="•"/>
            </a:pPr>
            <a:r>
              <a:rPr lang="en-US" sz="1761">
                <a:solidFill>
                  <a:srgbClr val="101010"/>
                </a:solidFill>
                <a:latin typeface="Montserrat"/>
                <a:ea typeface="Montserrat"/>
                <a:cs typeface="Montserrat"/>
                <a:sym typeface="Montserrat"/>
              </a:rPr>
              <a:t>Urgent needs, such as home repairs, require immediate assistance.</a:t>
            </a:r>
          </a:p>
          <a:p>
            <a:pPr algn="l" marL="380257" indent="-190128" lvl="1">
              <a:lnSpc>
                <a:spcPts val="2465"/>
              </a:lnSpc>
              <a:buFont typeface="Arial"/>
              <a:buChar char="•"/>
            </a:pPr>
            <a:r>
              <a:rPr lang="en-US" sz="1761">
                <a:solidFill>
                  <a:srgbClr val="101010"/>
                </a:solidFill>
                <a:latin typeface="Montserrat"/>
                <a:ea typeface="Montserrat"/>
                <a:cs typeface="Montserrat"/>
                <a:sym typeface="Montserrat"/>
              </a:rPr>
              <a:t>Traditional methods (online search, recommendations) are often too slow.</a:t>
            </a:r>
          </a:p>
          <a:p>
            <a:pPr algn="l" marL="0" indent="0" lvl="0">
              <a:lnSpc>
                <a:spcPts val="2465"/>
              </a:lnSpc>
              <a:spcBef>
                <a:spcPct val="0"/>
              </a:spcBef>
            </a:pPr>
          </a:p>
        </p:txBody>
      </p:sp>
      <p:sp>
        <p:nvSpPr>
          <p:cNvPr name="TextBox 17" id="17"/>
          <p:cNvSpPr txBox="true"/>
          <p:nvPr/>
        </p:nvSpPr>
        <p:spPr>
          <a:xfrm rot="0">
            <a:off x="7661342" y="5885923"/>
            <a:ext cx="7585377" cy="1869346"/>
          </a:xfrm>
          <a:prstGeom prst="rect">
            <a:avLst/>
          </a:prstGeom>
        </p:spPr>
        <p:txBody>
          <a:bodyPr anchor="t" rtlCol="false" tIns="0" lIns="0" bIns="0" rIns="0">
            <a:spAutoFit/>
          </a:bodyPr>
          <a:lstStyle/>
          <a:p>
            <a:pPr algn="l" marL="384025" indent="-192012" lvl="1">
              <a:lnSpc>
                <a:spcPts val="2490"/>
              </a:lnSpc>
              <a:buFont typeface="Arial"/>
              <a:buChar char="•"/>
            </a:pPr>
            <a:r>
              <a:rPr lang="en-US" sz="1778">
                <a:solidFill>
                  <a:srgbClr val="101010"/>
                </a:solidFill>
                <a:latin typeface="Montserrat"/>
                <a:ea typeface="Montserrat"/>
                <a:cs typeface="Montserrat"/>
                <a:sym typeface="Montserrat"/>
              </a:rPr>
              <a:t>Finding skilled service providers in a short time is challenging.</a:t>
            </a:r>
          </a:p>
          <a:p>
            <a:pPr algn="l" marL="384025" indent="-192012" lvl="1">
              <a:lnSpc>
                <a:spcPts val="2490"/>
              </a:lnSpc>
              <a:buFont typeface="Arial"/>
              <a:buChar char="•"/>
            </a:pPr>
            <a:r>
              <a:rPr lang="en-US" sz="1778">
                <a:solidFill>
                  <a:srgbClr val="101010"/>
                </a:solidFill>
                <a:latin typeface="Montserrat"/>
                <a:ea typeface="Montserrat"/>
                <a:cs typeface="Montserrat"/>
                <a:sym typeface="Montserrat"/>
              </a:rPr>
              <a:t>Pressure to act quickly may lead to choosing less qualified providers.</a:t>
            </a:r>
          </a:p>
          <a:p>
            <a:pPr algn="l" marL="384025" indent="-192012" lvl="1">
              <a:lnSpc>
                <a:spcPts val="2490"/>
              </a:lnSpc>
              <a:buFont typeface="Arial"/>
              <a:buChar char="•"/>
            </a:pPr>
            <a:r>
              <a:rPr lang="en-US" sz="1778">
                <a:solidFill>
                  <a:srgbClr val="101010"/>
                </a:solidFill>
                <a:latin typeface="Montserrat"/>
                <a:ea typeface="Montserrat"/>
                <a:cs typeface="Montserrat"/>
                <a:sym typeface="Montserrat"/>
              </a:rPr>
              <a:t>Limited time reduces the ability to thoroughly vet service providers.</a:t>
            </a:r>
          </a:p>
          <a:p>
            <a:pPr algn="l" marL="0" indent="0" lvl="0">
              <a:lnSpc>
                <a:spcPts val="2490"/>
              </a:lnSpc>
              <a:spcBef>
                <a:spcPct val="0"/>
              </a:spcBef>
            </a:pPr>
          </a:p>
        </p:txBody>
      </p:sp>
      <p:sp>
        <p:nvSpPr>
          <p:cNvPr name="TextBox 18" id="18"/>
          <p:cNvSpPr txBox="true"/>
          <p:nvPr/>
        </p:nvSpPr>
        <p:spPr>
          <a:xfrm rot="0">
            <a:off x="7661342" y="8061182"/>
            <a:ext cx="7585377" cy="1878498"/>
          </a:xfrm>
          <a:prstGeom prst="rect">
            <a:avLst/>
          </a:prstGeom>
        </p:spPr>
        <p:txBody>
          <a:bodyPr anchor="t" rtlCol="false" tIns="0" lIns="0" bIns="0" rIns="0">
            <a:spAutoFit/>
          </a:bodyPr>
          <a:lstStyle/>
          <a:p>
            <a:pPr algn="l" marL="387193" indent="-193597" lvl="1">
              <a:lnSpc>
                <a:spcPts val="2510"/>
              </a:lnSpc>
              <a:buFont typeface="Arial"/>
              <a:buChar char="•"/>
            </a:pPr>
            <a:r>
              <a:rPr lang="en-US" sz="1793">
                <a:solidFill>
                  <a:srgbClr val="101010"/>
                </a:solidFill>
                <a:latin typeface="Montserrat"/>
                <a:ea typeface="Montserrat"/>
                <a:cs typeface="Montserrat"/>
                <a:sym typeface="Montserrat"/>
              </a:rPr>
              <a:t>Concerns about the reliability and trustworthiness of providers.</a:t>
            </a:r>
          </a:p>
          <a:p>
            <a:pPr algn="l" marL="387193" indent="-193597" lvl="1">
              <a:lnSpc>
                <a:spcPts val="2510"/>
              </a:lnSpc>
              <a:buFont typeface="Arial"/>
              <a:buChar char="•"/>
            </a:pPr>
            <a:r>
              <a:rPr lang="en-US" sz="1793">
                <a:solidFill>
                  <a:srgbClr val="101010"/>
                </a:solidFill>
                <a:latin typeface="Montserrat"/>
                <a:ea typeface="Montserrat"/>
                <a:cs typeface="Montserrat"/>
                <a:sym typeface="Montserrat"/>
              </a:rPr>
              <a:t>Traditional methods may not guarantee the provider’s safety or trust.</a:t>
            </a:r>
          </a:p>
          <a:p>
            <a:pPr algn="l" marL="387193" indent="-193597" lvl="1">
              <a:lnSpc>
                <a:spcPts val="2510"/>
              </a:lnSpc>
              <a:buFont typeface="Arial"/>
              <a:buChar char="•"/>
            </a:pPr>
            <a:r>
              <a:rPr lang="en-US" sz="1793">
                <a:solidFill>
                  <a:srgbClr val="101010"/>
                </a:solidFill>
                <a:latin typeface="Montserrat"/>
                <a:ea typeface="Montserrat"/>
                <a:cs typeface="Montserrat"/>
                <a:sym typeface="Montserrat"/>
              </a:rPr>
              <a:t>Individuals need assurance that service providers are vetted and safe.</a:t>
            </a:r>
          </a:p>
          <a:p>
            <a:pPr algn="l" marL="0" indent="0" lvl="0">
              <a:lnSpc>
                <a:spcPts val="2510"/>
              </a:lnSpc>
              <a:spcBef>
                <a:spcPct val="0"/>
              </a:spcBef>
            </a:pPr>
          </a:p>
        </p:txBody>
      </p:sp>
      <p:grpSp>
        <p:nvGrpSpPr>
          <p:cNvPr name="Group 19" id="19"/>
          <p:cNvGrpSpPr/>
          <p:nvPr/>
        </p:nvGrpSpPr>
        <p:grpSpPr>
          <a:xfrm rot="7573183">
            <a:off x="1230111" y="7154961"/>
            <a:ext cx="1013029" cy="101302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2" id="22"/>
          <p:cNvSpPr/>
          <p:nvPr/>
        </p:nvSpPr>
        <p:spPr>
          <a:xfrm flipH="false" flipV="false" rot="0">
            <a:off x="425164" y="30670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9"/>
            <a:stretch>
              <a:fillRect l="0" t="-735" r="-7899" b="-735"/>
            </a:stretch>
          </a:blipFill>
        </p:spPr>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051465" y="-2544328"/>
            <a:ext cx="9898854" cy="8599630"/>
          </a:xfrm>
          <a:custGeom>
            <a:avLst/>
            <a:gdLst/>
            <a:ahLst/>
            <a:cxnLst/>
            <a:rect r="r" b="b" t="t" l="l"/>
            <a:pathLst>
              <a:path h="8599630" w="9898854">
                <a:moveTo>
                  <a:pt x="0" y="0"/>
                </a:moveTo>
                <a:lnTo>
                  <a:pt x="9898854" y="0"/>
                </a:lnTo>
                <a:lnTo>
                  <a:pt x="9898854" y="8599629"/>
                </a:lnTo>
                <a:lnTo>
                  <a:pt x="0" y="8599629"/>
                </a:lnTo>
                <a:lnTo>
                  <a:pt x="0" y="0"/>
                </a:lnTo>
                <a:close/>
              </a:path>
            </a:pathLst>
          </a:custGeom>
          <a:blipFill>
            <a:blip r:embed="rId2"/>
            <a:stretch>
              <a:fillRect l="0" t="0" r="0" b="0"/>
            </a:stretch>
          </a:blipFill>
        </p:spPr>
      </p:sp>
      <p:sp>
        <p:nvSpPr>
          <p:cNvPr name="TextBox 3" id="3"/>
          <p:cNvSpPr txBox="true"/>
          <p:nvPr/>
        </p:nvSpPr>
        <p:spPr>
          <a:xfrm rot="0">
            <a:off x="1105777" y="2090415"/>
            <a:ext cx="8525731" cy="1114425"/>
          </a:xfrm>
          <a:prstGeom prst="rect">
            <a:avLst/>
          </a:prstGeom>
        </p:spPr>
        <p:txBody>
          <a:bodyPr anchor="t" rtlCol="false" tIns="0" lIns="0" bIns="0" rIns="0">
            <a:spAutoFit/>
          </a:bodyPr>
          <a:lstStyle/>
          <a:p>
            <a:pPr algn="l" marL="0" indent="0" lvl="0">
              <a:lnSpc>
                <a:spcPts val="8841"/>
              </a:lnSpc>
              <a:spcBef>
                <a:spcPct val="0"/>
              </a:spcBef>
            </a:pPr>
            <a:r>
              <a:rPr lang="en-US" b="true" sz="7368">
                <a:solidFill>
                  <a:srgbClr val="101010"/>
                </a:solidFill>
                <a:latin typeface="Montserrat Bold"/>
                <a:ea typeface="Montserrat Bold"/>
                <a:cs typeface="Montserrat Bold"/>
                <a:sym typeface="Montserrat Bold"/>
              </a:rPr>
              <a:t>The Solution</a:t>
            </a:r>
          </a:p>
        </p:txBody>
      </p:sp>
      <p:sp>
        <p:nvSpPr>
          <p:cNvPr name="Freeform 4" id="4"/>
          <p:cNvSpPr/>
          <p:nvPr/>
        </p:nvSpPr>
        <p:spPr>
          <a:xfrm flipH="false" flipV="false" rot="0">
            <a:off x="8274515" y="1557562"/>
            <a:ext cx="1738970" cy="1647279"/>
          </a:xfrm>
          <a:custGeom>
            <a:avLst/>
            <a:gdLst/>
            <a:ahLst/>
            <a:cxnLst/>
            <a:rect r="r" b="b" t="t" l="l"/>
            <a:pathLst>
              <a:path h="1647279" w="1738970">
                <a:moveTo>
                  <a:pt x="0" y="0"/>
                </a:moveTo>
                <a:lnTo>
                  <a:pt x="1738970" y="0"/>
                </a:lnTo>
                <a:lnTo>
                  <a:pt x="1738970" y="1647278"/>
                </a:lnTo>
                <a:lnTo>
                  <a:pt x="0" y="16472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105777" y="4898248"/>
            <a:ext cx="11526052" cy="5388752"/>
          </a:xfrm>
          <a:prstGeom prst="rect">
            <a:avLst/>
          </a:prstGeom>
        </p:spPr>
        <p:txBody>
          <a:bodyPr anchor="t" rtlCol="false" tIns="0" lIns="0" bIns="0" rIns="0">
            <a:spAutoFit/>
          </a:bodyPr>
          <a:lstStyle/>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Quick Connection</a:t>
            </a:r>
            <a:r>
              <a:rPr lang="en-US" sz="2593">
                <a:solidFill>
                  <a:srgbClr val="101010"/>
                </a:solidFill>
                <a:latin typeface="Montserrat"/>
                <a:ea typeface="Montserrat"/>
                <a:cs typeface="Montserrat"/>
                <a:sym typeface="Montserrat"/>
              </a:rPr>
              <a:t>: Instantly matches users with available service providers.</a:t>
            </a:r>
          </a:p>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User-Friendly</a:t>
            </a:r>
            <a:r>
              <a:rPr lang="en-US" sz="2593">
                <a:solidFill>
                  <a:srgbClr val="101010"/>
                </a:solidFill>
                <a:latin typeface="Montserrat"/>
                <a:ea typeface="Montserrat"/>
                <a:cs typeface="Montserrat"/>
                <a:sym typeface="Montserrat"/>
              </a:rPr>
              <a:t>: Simple, easy-to-navigate interface for all users.</a:t>
            </a:r>
          </a:p>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Real-Time Matching</a:t>
            </a:r>
            <a:r>
              <a:rPr lang="en-US" sz="2593">
                <a:solidFill>
                  <a:srgbClr val="101010"/>
                </a:solidFill>
                <a:latin typeface="Montserrat"/>
                <a:ea typeface="Montserrat"/>
                <a:cs typeface="Montserrat"/>
                <a:sym typeface="Montserrat"/>
              </a:rPr>
              <a:t>: Prioritizes urgent requests for immediate help.</a:t>
            </a:r>
          </a:p>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Verified Profiles</a:t>
            </a:r>
            <a:r>
              <a:rPr lang="en-US" sz="2593">
                <a:solidFill>
                  <a:srgbClr val="101010"/>
                </a:solidFill>
                <a:latin typeface="Montserrat"/>
                <a:ea typeface="Montserrat"/>
                <a:cs typeface="Montserrat"/>
                <a:sym typeface="Montserrat"/>
              </a:rPr>
              <a:t>: Only qualified, verified professionals are listed.</a:t>
            </a:r>
          </a:p>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Skill-Based Filtering</a:t>
            </a:r>
            <a:r>
              <a:rPr lang="en-US" sz="2593">
                <a:solidFill>
                  <a:srgbClr val="101010"/>
                </a:solidFill>
                <a:latin typeface="Montserrat"/>
                <a:ea typeface="Montserrat"/>
                <a:cs typeface="Montserrat"/>
                <a:sym typeface="Montserrat"/>
              </a:rPr>
              <a:t>: Find providers based on specific expertise.</a:t>
            </a:r>
          </a:p>
          <a:p>
            <a:pPr algn="l" marL="559909" indent="-279955" lvl="1">
              <a:lnSpc>
                <a:spcPts val="4330"/>
              </a:lnSpc>
              <a:buFont typeface="Arial"/>
              <a:buChar char="•"/>
            </a:pPr>
            <a:r>
              <a:rPr lang="en-US" b="true" sz="2593">
                <a:solidFill>
                  <a:srgbClr val="101010"/>
                </a:solidFill>
                <a:latin typeface="Montserrat Bold"/>
                <a:ea typeface="Montserrat Bold"/>
                <a:cs typeface="Montserrat Bold"/>
                <a:sym typeface="Montserrat Bold"/>
              </a:rPr>
              <a:t>Background Checks</a:t>
            </a:r>
            <a:r>
              <a:rPr lang="en-US" sz="2593">
                <a:solidFill>
                  <a:srgbClr val="101010"/>
                </a:solidFill>
                <a:latin typeface="Montserrat"/>
                <a:ea typeface="Montserrat"/>
                <a:cs typeface="Montserrat"/>
                <a:sym typeface="Montserrat"/>
              </a:rPr>
              <a:t>: Ensures safety with comprehensive provider vetting.</a:t>
            </a:r>
          </a:p>
          <a:p>
            <a:pPr algn="l" marL="0" indent="0" lvl="0">
              <a:lnSpc>
                <a:spcPts val="4330"/>
              </a:lnSpc>
            </a:pPr>
          </a:p>
        </p:txBody>
      </p:sp>
      <p:sp>
        <p:nvSpPr>
          <p:cNvPr name="TextBox 6" id="6"/>
          <p:cNvSpPr txBox="true"/>
          <p:nvPr/>
        </p:nvSpPr>
        <p:spPr>
          <a:xfrm rot="0">
            <a:off x="831120" y="3535548"/>
            <a:ext cx="12075367" cy="1217458"/>
          </a:xfrm>
          <a:prstGeom prst="rect">
            <a:avLst/>
          </a:prstGeom>
        </p:spPr>
        <p:txBody>
          <a:bodyPr anchor="t" rtlCol="false" tIns="0" lIns="0" bIns="0" rIns="0">
            <a:spAutoFit/>
          </a:bodyPr>
          <a:lstStyle/>
          <a:p>
            <a:pPr algn="l">
              <a:lnSpc>
                <a:spcPts val="3246"/>
              </a:lnSpc>
            </a:pPr>
            <a:r>
              <a:rPr lang="en-US" sz="2318">
                <a:solidFill>
                  <a:srgbClr val="101010"/>
                </a:solidFill>
                <a:latin typeface="Canva Sans"/>
                <a:ea typeface="Canva Sans"/>
                <a:cs typeface="Canva Sans"/>
                <a:sym typeface="Canva Sans"/>
              </a:rPr>
              <a:t>Our platform, Home Nest is a comprehensive platform which is specifically created to tackle the challenges faced by individuals when searching for reliable service providers on short notice.</a:t>
            </a:r>
          </a:p>
        </p:txBody>
      </p:sp>
      <p:sp>
        <p:nvSpPr>
          <p:cNvPr name="Freeform 7" id="7"/>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5"/>
            <a:stretch>
              <a:fillRect l="0" t="-735" r="-7899" b="-735"/>
            </a:stretch>
          </a:blipFill>
        </p:spPr>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522821" y="636933"/>
            <a:ext cx="17177026" cy="8995198"/>
            <a:chOff x="0" y="0"/>
            <a:chExt cx="4523990" cy="2369106"/>
          </a:xfrm>
        </p:grpSpPr>
        <p:sp>
          <p:nvSpPr>
            <p:cNvPr name="Freeform 3" id="3"/>
            <p:cNvSpPr/>
            <p:nvPr/>
          </p:nvSpPr>
          <p:spPr>
            <a:xfrm flipH="false" flipV="false" rot="0">
              <a:off x="0" y="0"/>
              <a:ext cx="4523990" cy="2369106"/>
            </a:xfrm>
            <a:custGeom>
              <a:avLst/>
              <a:gdLst/>
              <a:ahLst/>
              <a:cxnLst/>
              <a:rect r="r" b="b" t="t" l="l"/>
              <a:pathLst>
                <a:path h="2369106" w="4523990">
                  <a:moveTo>
                    <a:pt x="10366" y="0"/>
                  </a:moveTo>
                  <a:lnTo>
                    <a:pt x="4513624" y="0"/>
                  </a:lnTo>
                  <a:cubicBezTo>
                    <a:pt x="4519349" y="0"/>
                    <a:pt x="4523990" y="4641"/>
                    <a:pt x="4523990" y="10366"/>
                  </a:cubicBezTo>
                  <a:lnTo>
                    <a:pt x="4523990" y="2358739"/>
                  </a:lnTo>
                  <a:cubicBezTo>
                    <a:pt x="4523990" y="2361489"/>
                    <a:pt x="4522898" y="2364125"/>
                    <a:pt x="4520954" y="2366069"/>
                  </a:cubicBezTo>
                  <a:cubicBezTo>
                    <a:pt x="4519010" y="2368013"/>
                    <a:pt x="4516373" y="2369106"/>
                    <a:pt x="4513624" y="2369106"/>
                  </a:cubicBezTo>
                  <a:lnTo>
                    <a:pt x="10366" y="2369106"/>
                  </a:lnTo>
                  <a:cubicBezTo>
                    <a:pt x="7617" y="2369106"/>
                    <a:pt x="4980" y="2368013"/>
                    <a:pt x="3036" y="2366069"/>
                  </a:cubicBezTo>
                  <a:cubicBezTo>
                    <a:pt x="1092" y="2364125"/>
                    <a:pt x="0" y="2361489"/>
                    <a:pt x="0" y="2358739"/>
                  </a:cubicBezTo>
                  <a:lnTo>
                    <a:pt x="0" y="10366"/>
                  </a:lnTo>
                  <a:cubicBezTo>
                    <a:pt x="0" y="7617"/>
                    <a:pt x="1092" y="4980"/>
                    <a:pt x="3036" y="3036"/>
                  </a:cubicBezTo>
                  <a:cubicBezTo>
                    <a:pt x="4980" y="1092"/>
                    <a:pt x="7617" y="0"/>
                    <a:pt x="10366" y="0"/>
                  </a:cubicBezTo>
                  <a:close/>
                </a:path>
              </a:pathLst>
            </a:custGeom>
            <a:solidFill>
              <a:srgbClr val="FFFFFF"/>
            </a:solidFill>
            <a:ln cap="rnd">
              <a:noFill/>
              <a:prstDash val="solid"/>
              <a:round/>
            </a:ln>
          </p:spPr>
        </p:sp>
        <p:sp>
          <p:nvSpPr>
            <p:cNvPr name="TextBox 4" id="4"/>
            <p:cNvSpPr txBox="true"/>
            <p:nvPr/>
          </p:nvSpPr>
          <p:spPr>
            <a:xfrm>
              <a:off x="0" y="-47625"/>
              <a:ext cx="4523990" cy="2416731"/>
            </a:xfrm>
            <a:prstGeom prst="rect">
              <a:avLst/>
            </a:prstGeom>
          </p:spPr>
          <p:txBody>
            <a:bodyPr anchor="ctr" rtlCol="false" tIns="50800" lIns="50800" bIns="50800" rIns="50800"/>
            <a:lstStyle/>
            <a:p>
              <a:pPr algn="ctr" marL="0" indent="0" lvl="0">
                <a:lnSpc>
                  <a:spcPts val="3640"/>
                </a:lnSpc>
                <a:spcBef>
                  <a:spcPct val="0"/>
                </a:spcBef>
              </a:pPr>
            </a:p>
          </p:txBody>
        </p:sp>
      </p:grpSp>
      <p:grpSp>
        <p:nvGrpSpPr>
          <p:cNvPr name="Group 5" id="5"/>
          <p:cNvGrpSpPr/>
          <p:nvPr/>
        </p:nvGrpSpPr>
        <p:grpSpPr>
          <a:xfrm rot="0">
            <a:off x="1028700" y="3894483"/>
            <a:ext cx="3628085" cy="4414507"/>
            <a:chOff x="0" y="0"/>
            <a:chExt cx="1693662" cy="2060779"/>
          </a:xfrm>
        </p:grpSpPr>
        <p:sp>
          <p:nvSpPr>
            <p:cNvPr name="Freeform 6" id="6"/>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8" id="8"/>
          <p:cNvGrpSpPr/>
          <p:nvPr/>
        </p:nvGrpSpPr>
        <p:grpSpPr>
          <a:xfrm rot="0">
            <a:off x="1211305" y="4074774"/>
            <a:ext cx="3262874" cy="4031036"/>
            <a:chOff x="0" y="0"/>
            <a:chExt cx="1523174" cy="1881767"/>
          </a:xfrm>
        </p:grpSpPr>
        <p:sp>
          <p:nvSpPr>
            <p:cNvPr name="Freeform 9" id="9"/>
            <p:cNvSpPr/>
            <p:nvPr/>
          </p:nvSpPr>
          <p:spPr>
            <a:xfrm flipH="false" flipV="false" rot="0">
              <a:off x="0" y="0"/>
              <a:ext cx="1523174" cy="1881768"/>
            </a:xfrm>
            <a:custGeom>
              <a:avLst/>
              <a:gdLst/>
              <a:ahLst/>
              <a:cxnLst/>
              <a:rect r="r" b="b" t="t" l="l"/>
              <a:pathLst>
                <a:path h="1881768" w="1523174">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10" id="10"/>
            <p:cNvSpPr txBox="true"/>
            <p:nvPr/>
          </p:nvSpPr>
          <p:spPr>
            <a:xfrm>
              <a:off x="0" y="-47625"/>
              <a:ext cx="1523174" cy="1929392"/>
            </a:xfrm>
            <a:prstGeom prst="rect">
              <a:avLst/>
            </a:prstGeom>
          </p:spPr>
          <p:txBody>
            <a:bodyPr anchor="ctr" rtlCol="false" tIns="0" lIns="0" bIns="0" rIns="0"/>
            <a:lstStyle/>
            <a:p>
              <a:pPr algn="ctr">
                <a:lnSpc>
                  <a:spcPts val="3640"/>
                </a:lnSpc>
              </a:pPr>
            </a:p>
          </p:txBody>
        </p:sp>
      </p:grpSp>
      <p:grpSp>
        <p:nvGrpSpPr>
          <p:cNvPr name="Group 11" id="11"/>
          <p:cNvGrpSpPr/>
          <p:nvPr/>
        </p:nvGrpSpPr>
        <p:grpSpPr>
          <a:xfrm rot="0">
            <a:off x="1891510" y="3131890"/>
            <a:ext cx="1902465" cy="190246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13" id="1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14" id="14"/>
          <p:cNvSpPr/>
          <p:nvPr/>
        </p:nvSpPr>
        <p:spPr>
          <a:xfrm flipH="false" flipV="false" rot="0">
            <a:off x="2194111" y="3426143"/>
            <a:ext cx="1297262" cy="1297262"/>
          </a:xfrm>
          <a:custGeom>
            <a:avLst/>
            <a:gdLst/>
            <a:ahLst/>
            <a:cxnLst/>
            <a:rect r="r" b="b" t="t" l="l"/>
            <a:pathLst>
              <a:path h="1297262" w="1297262">
                <a:moveTo>
                  <a:pt x="0" y="0"/>
                </a:moveTo>
                <a:lnTo>
                  <a:pt x="1297262" y="0"/>
                </a:lnTo>
                <a:lnTo>
                  <a:pt x="1297262" y="1297262"/>
                </a:lnTo>
                <a:lnTo>
                  <a:pt x="0" y="12972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4974962" y="3894483"/>
            <a:ext cx="3628085" cy="4414507"/>
            <a:chOff x="0" y="0"/>
            <a:chExt cx="1693662" cy="2060779"/>
          </a:xfrm>
        </p:grpSpPr>
        <p:sp>
          <p:nvSpPr>
            <p:cNvPr name="Freeform 16" id="16"/>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17" id="17"/>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18" id="18"/>
          <p:cNvGrpSpPr/>
          <p:nvPr/>
        </p:nvGrpSpPr>
        <p:grpSpPr>
          <a:xfrm rot="0">
            <a:off x="5157567" y="4074774"/>
            <a:ext cx="3262874" cy="4031036"/>
            <a:chOff x="0" y="0"/>
            <a:chExt cx="1523174" cy="1881767"/>
          </a:xfrm>
        </p:grpSpPr>
        <p:sp>
          <p:nvSpPr>
            <p:cNvPr name="Freeform 19" id="19"/>
            <p:cNvSpPr/>
            <p:nvPr/>
          </p:nvSpPr>
          <p:spPr>
            <a:xfrm flipH="false" flipV="false" rot="0">
              <a:off x="0" y="0"/>
              <a:ext cx="1523174" cy="1881768"/>
            </a:xfrm>
            <a:custGeom>
              <a:avLst/>
              <a:gdLst/>
              <a:ahLst/>
              <a:cxnLst/>
              <a:rect r="r" b="b" t="t" l="l"/>
              <a:pathLst>
                <a:path h="1881768" w="1523174">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20" id="20"/>
            <p:cNvSpPr txBox="true"/>
            <p:nvPr/>
          </p:nvSpPr>
          <p:spPr>
            <a:xfrm>
              <a:off x="0" y="-47625"/>
              <a:ext cx="1523174" cy="1929392"/>
            </a:xfrm>
            <a:prstGeom prst="rect">
              <a:avLst/>
            </a:prstGeom>
          </p:spPr>
          <p:txBody>
            <a:bodyPr anchor="ctr" rtlCol="false" tIns="0" lIns="0" bIns="0" rIns="0"/>
            <a:lstStyle/>
            <a:p>
              <a:pPr algn="ctr">
                <a:lnSpc>
                  <a:spcPts val="3640"/>
                </a:lnSpc>
              </a:pPr>
            </a:p>
          </p:txBody>
        </p:sp>
      </p:grpSp>
      <p:grpSp>
        <p:nvGrpSpPr>
          <p:cNvPr name="Group 21" id="21"/>
          <p:cNvGrpSpPr/>
          <p:nvPr/>
        </p:nvGrpSpPr>
        <p:grpSpPr>
          <a:xfrm rot="0">
            <a:off x="5837771" y="3131890"/>
            <a:ext cx="1902465" cy="190246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23" id="2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4" id="24"/>
          <p:cNvGrpSpPr/>
          <p:nvPr/>
        </p:nvGrpSpPr>
        <p:grpSpPr>
          <a:xfrm rot="0">
            <a:off x="9107871" y="3894483"/>
            <a:ext cx="3628085" cy="4414507"/>
            <a:chOff x="0" y="0"/>
            <a:chExt cx="1693662" cy="2060779"/>
          </a:xfrm>
        </p:grpSpPr>
        <p:sp>
          <p:nvSpPr>
            <p:cNvPr name="Freeform 25" id="25"/>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26" id="26"/>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27" id="27"/>
          <p:cNvGrpSpPr/>
          <p:nvPr/>
        </p:nvGrpSpPr>
        <p:grpSpPr>
          <a:xfrm rot="0">
            <a:off x="9290476" y="4074774"/>
            <a:ext cx="3262874" cy="4031036"/>
            <a:chOff x="0" y="0"/>
            <a:chExt cx="1523174" cy="1881767"/>
          </a:xfrm>
        </p:grpSpPr>
        <p:sp>
          <p:nvSpPr>
            <p:cNvPr name="Freeform 28" id="28"/>
            <p:cNvSpPr/>
            <p:nvPr/>
          </p:nvSpPr>
          <p:spPr>
            <a:xfrm flipH="false" flipV="false" rot="0">
              <a:off x="0" y="0"/>
              <a:ext cx="1523174" cy="1881768"/>
            </a:xfrm>
            <a:custGeom>
              <a:avLst/>
              <a:gdLst/>
              <a:ahLst/>
              <a:cxnLst/>
              <a:rect r="r" b="b" t="t" l="l"/>
              <a:pathLst>
                <a:path h="1881768" w="1523174">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29" id="29"/>
            <p:cNvSpPr txBox="true"/>
            <p:nvPr/>
          </p:nvSpPr>
          <p:spPr>
            <a:xfrm>
              <a:off x="0" y="-47625"/>
              <a:ext cx="1523174" cy="1929392"/>
            </a:xfrm>
            <a:prstGeom prst="rect">
              <a:avLst/>
            </a:prstGeom>
          </p:spPr>
          <p:txBody>
            <a:bodyPr anchor="ctr" rtlCol="false" tIns="0" lIns="0" bIns="0" rIns="0"/>
            <a:lstStyle/>
            <a:p>
              <a:pPr algn="ctr">
                <a:lnSpc>
                  <a:spcPts val="3640"/>
                </a:lnSpc>
              </a:pPr>
            </a:p>
          </p:txBody>
        </p:sp>
      </p:grpSp>
      <p:grpSp>
        <p:nvGrpSpPr>
          <p:cNvPr name="Group 30" id="30"/>
          <p:cNvGrpSpPr/>
          <p:nvPr/>
        </p:nvGrpSpPr>
        <p:grpSpPr>
          <a:xfrm rot="0">
            <a:off x="9970681" y="3131890"/>
            <a:ext cx="1902465" cy="1902465"/>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32" id="3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3" id="33"/>
          <p:cNvGrpSpPr/>
          <p:nvPr/>
        </p:nvGrpSpPr>
        <p:grpSpPr>
          <a:xfrm rot="0">
            <a:off x="13240781" y="3894483"/>
            <a:ext cx="3628085" cy="4414507"/>
            <a:chOff x="0" y="0"/>
            <a:chExt cx="1693662" cy="2060779"/>
          </a:xfrm>
        </p:grpSpPr>
        <p:sp>
          <p:nvSpPr>
            <p:cNvPr name="Freeform 34" id="34"/>
            <p:cNvSpPr/>
            <p:nvPr/>
          </p:nvSpPr>
          <p:spPr>
            <a:xfrm flipH="false" flipV="false" rot="0">
              <a:off x="0" y="0"/>
              <a:ext cx="1693662" cy="2060779"/>
            </a:xfrm>
            <a:custGeom>
              <a:avLst/>
              <a:gdLst/>
              <a:ahLst/>
              <a:cxnLst/>
              <a:rect r="r" b="b" t="t" l="l"/>
              <a:pathLst>
                <a:path h="2060779" w="1693662">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rnd">
              <a:noFill/>
              <a:prstDash val="solid"/>
              <a:round/>
            </a:ln>
          </p:spPr>
        </p:sp>
        <p:sp>
          <p:nvSpPr>
            <p:cNvPr name="TextBox 35" id="35"/>
            <p:cNvSpPr txBox="true"/>
            <p:nvPr/>
          </p:nvSpPr>
          <p:spPr>
            <a:xfrm>
              <a:off x="0" y="-47625"/>
              <a:ext cx="1693662" cy="2108404"/>
            </a:xfrm>
            <a:prstGeom prst="rect">
              <a:avLst/>
            </a:prstGeom>
          </p:spPr>
          <p:txBody>
            <a:bodyPr anchor="ctr" rtlCol="false" tIns="0" lIns="0" bIns="0" rIns="0"/>
            <a:lstStyle/>
            <a:p>
              <a:pPr algn="ctr">
                <a:lnSpc>
                  <a:spcPts val="3640"/>
                </a:lnSpc>
              </a:pPr>
            </a:p>
          </p:txBody>
        </p:sp>
      </p:grpSp>
      <p:grpSp>
        <p:nvGrpSpPr>
          <p:cNvPr name="Group 36" id="36"/>
          <p:cNvGrpSpPr/>
          <p:nvPr/>
        </p:nvGrpSpPr>
        <p:grpSpPr>
          <a:xfrm rot="0">
            <a:off x="13423386" y="4074774"/>
            <a:ext cx="3262874" cy="4031036"/>
            <a:chOff x="0" y="0"/>
            <a:chExt cx="1523174" cy="1881767"/>
          </a:xfrm>
        </p:grpSpPr>
        <p:sp>
          <p:nvSpPr>
            <p:cNvPr name="Freeform 37" id="37"/>
            <p:cNvSpPr/>
            <p:nvPr/>
          </p:nvSpPr>
          <p:spPr>
            <a:xfrm flipH="false" flipV="false" rot="0">
              <a:off x="0" y="0"/>
              <a:ext cx="1523174" cy="1881768"/>
            </a:xfrm>
            <a:custGeom>
              <a:avLst/>
              <a:gdLst/>
              <a:ahLst/>
              <a:cxnLst/>
              <a:rect r="r" b="b" t="t" l="l"/>
              <a:pathLst>
                <a:path h="1881768" w="1523174">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name="TextBox 38" id="38"/>
            <p:cNvSpPr txBox="true"/>
            <p:nvPr/>
          </p:nvSpPr>
          <p:spPr>
            <a:xfrm>
              <a:off x="0" y="-47625"/>
              <a:ext cx="1523174" cy="1929392"/>
            </a:xfrm>
            <a:prstGeom prst="rect">
              <a:avLst/>
            </a:prstGeom>
          </p:spPr>
          <p:txBody>
            <a:bodyPr anchor="ctr" rtlCol="false" tIns="0" lIns="0" bIns="0" rIns="0"/>
            <a:lstStyle/>
            <a:p>
              <a:pPr algn="ctr">
                <a:lnSpc>
                  <a:spcPts val="3640"/>
                </a:lnSpc>
              </a:pPr>
            </a:p>
          </p:txBody>
        </p:sp>
      </p:grpSp>
      <p:grpSp>
        <p:nvGrpSpPr>
          <p:cNvPr name="Group 39" id="39"/>
          <p:cNvGrpSpPr/>
          <p:nvPr/>
        </p:nvGrpSpPr>
        <p:grpSpPr>
          <a:xfrm rot="0">
            <a:off x="14103591" y="3131890"/>
            <a:ext cx="1902465" cy="1902465"/>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41" id="4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42" id="42"/>
          <p:cNvSpPr/>
          <p:nvPr/>
        </p:nvSpPr>
        <p:spPr>
          <a:xfrm flipH="false" flipV="false" rot="0">
            <a:off x="10269921" y="3552297"/>
            <a:ext cx="1263132" cy="1044955"/>
          </a:xfrm>
          <a:custGeom>
            <a:avLst/>
            <a:gdLst/>
            <a:ahLst/>
            <a:cxnLst/>
            <a:rect r="r" b="b" t="t" l="l"/>
            <a:pathLst>
              <a:path h="1044955" w="1263132">
                <a:moveTo>
                  <a:pt x="0" y="0"/>
                </a:moveTo>
                <a:lnTo>
                  <a:pt x="1263132" y="0"/>
                </a:lnTo>
                <a:lnTo>
                  <a:pt x="1263132" y="1044955"/>
                </a:lnTo>
                <a:lnTo>
                  <a:pt x="0" y="10449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3" id="43"/>
          <p:cNvSpPr/>
          <p:nvPr/>
        </p:nvSpPr>
        <p:spPr>
          <a:xfrm flipH="false" flipV="false" rot="0">
            <a:off x="14473885" y="3552297"/>
            <a:ext cx="1215301" cy="1171109"/>
          </a:xfrm>
          <a:custGeom>
            <a:avLst/>
            <a:gdLst/>
            <a:ahLst/>
            <a:cxnLst/>
            <a:rect r="r" b="b" t="t" l="l"/>
            <a:pathLst>
              <a:path h="1171109" w="1215301">
                <a:moveTo>
                  <a:pt x="0" y="0"/>
                </a:moveTo>
                <a:lnTo>
                  <a:pt x="1215301" y="0"/>
                </a:lnTo>
                <a:lnTo>
                  <a:pt x="1215301" y="1171108"/>
                </a:lnTo>
                <a:lnTo>
                  <a:pt x="0" y="117110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4" id="44"/>
          <p:cNvSpPr/>
          <p:nvPr/>
        </p:nvSpPr>
        <p:spPr>
          <a:xfrm flipH="false" flipV="false" rot="0">
            <a:off x="6338593" y="3552297"/>
            <a:ext cx="883328" cy="1099164"/>
          </a:xfrm>
          <a:custGeom>
            <a:avLst/>
            <a:gdLst/>
            <a:ahLst/>
            <a:cxnLst/>
            <a:rect r="r" b="b" t="t" l="l"/>
            <a:pathLst>
              <a:path h="1099164" w="883328">
                <a:moveTo>
                  <a:pt x="0" y="0"/>
                </a:moveTo>
                <a:lnTo>
                  <a:pt x="883328" y="0"/>
                </a:lnTo>
                <a:lnTo>
                  <a:pt x="883328" y="1099163"/>
                </a:lnTo>
                <a:lnTo>
                  <a:pt x="0" y="109916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45" id="45"/>
          <p:cNvSpPr txBox="true"/>
          <p:nvPr/>
        </p:nvSpPr>
        <p:spPr>
          <a:xfrm rot="0">
            <a:off x="1404039" y="5783001"/>
            <a:ext cx="2877407" cy="1740085"/>
          </a:xfrm>
          <a:prstGeom prst="rect">
            <a:avLst/>
          </a:prstGeom>
        </p:spPr>
        <p:txBody>
          <a:bodyPr anchor="t" rtlCol="false" tIns="0" lIns="0" bIns="0" rIns="0">
            <a:spAutoFit/>
          </a:bodyPr>
          <a:lstStyle/>
          <a:p>
            <a:pPr algn="l" marL="430228" indent="-215114" lvl="1">
              <a:lnSpc>
                <a:spcPts val="2789"/>
              </a:lnSpc>
              <a:buFont typeface="Arial"/>
              <a:buChar char="•"/>
            </a:pPr>
            <a:r>
              <a:rPr lang="en-US" sz="1992">
                <a:solidFill>
                  <a:srgbClr val="101010"/>
                </a:solidFill>
                <a:latin typeface="Montserrat"/>
                <a:ea typeface="Montserrat"/>
                <a:cs typeface="Montserrat"/>
                <a:sym typeface="Montserrat"/>
              </a:rPr>
              <a:t>Immediate Availability</a:t>
            </a:r>
          </a:p>
          <a:p>
            <a:pPr algn="l" marL="430228" indent="-215114" lvl="1">
              <a:lnSpc>
                <a:spcPts val="2789"/>
              </a:lnSpc>
              <a:buFont typeface="Arial"/>
              <a:buChar char="•"/>
            </a:pPr>
            <a:r>
              <a:rPr lang="en-US" sz="1992">
                <a:solidFill>
                  <a:srgbClr val="101010"/>
                </a:solidFill>
                <a:latin typeface="Montserrat"/>
                <a:ea typeface="Montserrat"/>
                <a:cs typeface="Montserrat"/>
                <a:sym typeface="Montserrat"/>
              </a:rPr>
              <a:t>Geolocation-Based</a:t>
            </a:r>
          </a:p>
          <a:p>
            <a:pPr algn="l" marL="430228" indent="-215114" lvl="1">
              <a:lnSpc>
                <a:spcPts val="2789"/>
              </a:lnSpc>
              <a:buFont typeface="Arial"/>
              <a:buChar char="•"/>
            </a:pPr>
            <a:r>
              <a:rPr lang="en-US" sz="1992">
                <a:solidFill>
                  <a:srgbClr val="101010"/>
                </a:solidFill>
                <a:latin typeface="Montserrat"/>
                <a:ea typeface="Montserrat"/>
                <a:cs typeface="Montserrat"/>
                <a:sym typeface="Montserrat"/>
              </a:rPr>
              <a:t>Urgent Requests Prioritization</a:t>
            </a:r>
          </a:p>
        </p:txBody>
      </p:sp>
      <p:sp>
        <p:nvSpPr>
          <p:cNvPr name="TextBox 46" id="46"/>
          <p:cNvSpPr txBox="true"/>
          <p:nvPr/>
        </p:nvSpPr>
        <p:spPr>
          <a:xfrm rot="0">
            <a:off x="1404039" y="5291530"/>
            <a:ext cx="2877407" cy="348597"/>
          </a:xfrm>
          <a:prstGeom prst="rect">
            <a:avLst/>
          </a:prstGeom>
        </p:spPr>
        <p:txBody>
          <a:bodyPr anchor="t" rtlCol="false" tIns="0" lIns="0" bIns="0" rIns="0">
            <a:spAutoFit/>
          </a:bodyPr>
          <a:lstStyle/>
          <a:p>
            <a:pPr algn="ctr" marL="0" indent="0" lvl="0">
              <a:lnSpc>
                <a:spcPts val="2913"/>
              </a:lnSpc>
              <a:spcBef>
                <a:spcPct val="0"/>
              </a:spcBef>
            </a:pPr>
            <a:r>
              <a:rPr lang="en-US" b="true" sz="2081">
                <a:solidFill>
                  <a:srgbClr val="000000"/>
                </a:solidFill>
                <a:latin typeface="Montserrat Bold"/>
                <a:ea typeface="Montserrat Bold"/>
                <a:cs typeface="Montserrat Bold"/>
                <a:sym typeface="Montserrat Bold"/>
              </a:rPr>
              <a:t>Real-time Matching</a:t>
            </a:r>
          </a:p>
        </p:txBody>
      </p:sp>
      <p:sp>
        <p:nvSpPr>
          <p:cNvPr name="TextBox 47" id="47"/>
          <p:cNvSpPr txBox="true"/>
          <p:nvPr/>
        </p:nvSpPr>
        <p:spPr>
          <a:xfrm rot="0">
            <a:off x="3030986" y="1547855"/>
            <a:ext cx="11442900" cy="1114425"/>
          </a:xfrm>
          <a:prstGeom prst="rect">
            <a:avLst/>
          </a:prstGeom>
        </p:spPr>
        <p:txBody>
          <a:bodyPr anchor="t" rtlCol="false" tIns="0" lIns="0" bIns="0" rIns="0">
            <a:spAutoFit/>
          </a:bodyPr>
          <a:lstStyle/>
          <a:p>
            <a:pPr algn="ctr" marL="0" indent="0" lvl="0">
              <a:lnSpc>
                <a:spcPts val="8841"/>
              </a:lnSpc>
              <a:spcBef>
                <a:spcPct val="0"/>
              </a:spcBef>
            </a:pPr>
            <a:r>
              <a:rPr lang="en-US" b="true" sz="7368">
                <a:solidFill>
                  <a:srgbClr val="101010"/>
                </a:solidFill>
                <a:latin typeface="Montserrat Bold"/>
                <a:ea typeface="Montserrat Bold"/>
                <a:cs typeface="Montserrat Bold"/>
                <a:sym typeface="Montserrat Bold"/>
              </a:rPr>
              <a:t>Key Features</a:t>
            </a:r>
          </a:p>
        </p:txBody>
      </p:sp>
      <p:sp>
        <p:nvSpPr>
          <p:cNvPr name="TextBox 48" id="48"/>
          <p:cNvSpPr txBox="true"/>
          <p:nvPr/>
        </p:nvSpPr>
        <p:spPr>
          <a:xfrm rot="0">
            <a:off x="5350300" y="5773476"/>
            <a:ext cx="3071771" cy="2213795"/>
          </a:xfrm>
          <a:prstGeom prst="rect">
            <a:avLst/>
          </a:prstGeom>
        </p:spPr>
        <p:txBody>
          <a:bodyPr anchor="t" rtlCol="false" tIns="0" lIns="0" bIns="0" rIns="0">
            <a:spAutoFit/>
          </a:bodyPr>
          <a:lstStyle/>
          <a:p>
            <a:pPr algn="l" marL="451818" indent="-225909" lvl="1">
              <a:lnSpc>
                <a:spcPts val="2929"/>
              </a:lnSpc>
              <a:buFont typeface="Arial"/>
              <a:buChar char="•"/>
            </a:pPr>
            <a:r>
              <a:rPr lang="en-US" sz="2092">
                <a:solidFill>
                  <a:srgbClr val="101010"/>
                </a:solidFill>
                <a:latin typeface="Montserrat"/>
                <a:ea typeface="Montserrat"/>
                <a:cs typeface="Montserrat"/>
                <a:sym typeface="Montserrat"/>
              </a:rPr>
              <a:t>C</a:t>
            </a:r>
            <a:r>
              <a:rPr lang="en-US" sz="2092" strike="noStrike" u="none">
                <a:solidFill>
                  <a:srgbClr val="101010"/>
                </a:solidFill>
                <a:latin typeface="Montserrat"/>
                <a:ea typeface="Montserrat"/>
                <a:cs typeface="Montserrat"/>
                <a:sym typeface="Montserrat"/>
              </a:rPr>
              <a:t>redential Verification</a:t>
            </a:r>
          </a:p>
          <a:p>
            <a:pPr algn="l" marL="451818" indent="-225909" lvl="1">
              <a:lnSpc>
                <a:spcPts val="2929"/>
              </a:lnSpc>
              <a:buFont typeface="Arial"/>
              <a:buChar char="•"/>
            </a:pPr>
            <a:r>
              <a:rPr lang="en-US" sz="2092" strike="noStrike" u="none">
                <a:solidFill>
                  <a:srgbClr val="101010"/>
                </a:solidFill>
                <a:latin typeface="Montserrat"/>
                <a:ea typeface="Montserrat"/>
                <a:cs typeface="Montserrat"/>
                <a:sym typeface="Montserrat"/>
              </a:rPr>
              <a:t>Verified Badges</a:t>
            </a:r>
          </a:p>
          <a:p>
            <a:pPr algn="l" marL="451818" indent="-225909" lvl="1">
              <a:lnSpc>
                <a:spcPts val="2929"/>
              </a:lnSpc>
              <a:buFont typeface="Arial"/>
              <a:buChar char="•"/>
            </a:pPr>
            <a:r>
              <a:rPr lang="en-US" sz="2092" strike="noStrike" u="none">
                <a:solidFill>
                  <a:srgbClr val="101010"/>
                </a:solidFill>
                <a:latin typeface="Montserrat"/>
                <a:ea typeface="Montserrat"/>
                <a:cs typeface="Montserrat"/>
                <a:sym typeface="Montserrat"/>
              </a:rPr>
              <a:t>Consistent Monitoring</a:t>
            </a:r>
          </a:p>
          <a:p>
            <a:pPr algn="l">
              <a:lnSpc>
                <a:spcPts val="2929"/>
              </a:lnSpc>
            </a:pPr>
          </a:p>
        </p:txBody>
      </p:sp>
      <p:sp>
        <p:nvSpPr>
          <p:cNvPr name="TextBox 49" id="49"/>
          <p:cNvSpPr txBox="true"/>
          <p:nvPr/>
        </p:nvSpPr>
        <p:spPr>
          <a:xfrm rot="0">
            <a:off x="5350300" y="5291530"/>
            <a:ext cx="2877407" cy="348597"/>
          </a:xfrm>
          <a:prstGeom prst="rect">
            <a:avLst/>
          </a:prstGeom>
        </p:spPr>
        <p:txBody>
          <a:bodyPr anchor="t" rtlCol="false" tIns="0" lIns="0" bIns="0" rIns="0">
            <a:spAutoFit/>
          </a:bodyPr>
          <a:lstStyle/>
          <a:p>
            <a:pPr algn="ctr" marL="0" indent="0" lvl="0">
              <a:lnSpc>
                <a:spcPts val="2913"/>
              </a:lnSpc>
              <a:spcBef>
                <a:spcPct val="0"/>
              </a:spcBef>
            </a:pPr>
            <a:r>
              <a:rPr lang="en-US" b="true" sz="2081">
                <a:solidFill>
                  <a:srgbClr val="000000"/>
                </a:solidFill>
                <a:latin typeface="Montserrat Bold"/>
                <a:ea typeface="Montserrat Bold"/>
                <a:cs typeface="Montserrat Bold"/>
                <a:sym typeface="Montserrat Bold"/>
              </a:rPr>
              <a:t>Verified Profiles</a:t>
            </a:r>
          </a:p>
        </p:txBody>
      </p:sp>
      <p:sp>
        <p:nvSpPr>
          <p:cNvPr name="TextBox 50" id="50"/>
          <p:cNvSpPr txBox="true"/>
          <p:nvPr/>
        </p:nvSpPr>
        <p:spPr>
          <a:xfrm rot="0">
            <a:off x="9483210" y="5773476"/>
            <a:ext cx="2877407" cy="2213795"/>
          </a:xfrm>
          <a:prstGeom prst="rect">
            <a:avLst/>
          </a:prstGeom>
        </p:spPr>
        <p:txBody>
          <a:bodyPr anchor="t" rtlCol="false" tIns="0" lIns="0" bIns="0" rIns="0">
            <a:spAutoFit/>
          </a:bodyPr>
          <a:lstStyle/>
          <a:p>
            <a:pPr algn="l" marL="451818" indent="-225909" lvl="1">
              <a:lnSpc>
                <a:spcPts val="2929"/>
              </a:lnSpc>
              <a:spcBef>
                <a:spcPct val="0"/>
              </a:spcBef>
              <a:buFont typeface="Arial"/>
              <a:buChar char="•"/>
            </a:pPr>
            <a:r>
              <a:rPr lang="en-US" sz="2092">
                <a:solidFill>
                  <a:srgbClr val="101010"/>
                </a:solidFill>
                <a:latin typeface="Montserrat"/>
                <a:ea typeface="Montserrat"/>
                <a:cs typeface="Montserrat"/>
                <a:sym typeface="Montserrat"/>
              </a:rPr>
              <a:t>Cust</a:t>
            </a:r>
            <a:r>
              <a:rPr lang="en-US" sz="2092" strike="noStrike" u="none">
                <a:solidFill>
                  <a:srgbClr val="101010"/>
                </a:solidFill>
                <a:latin typeface="Montserrat"/>
                <a:ea typeface="Montserrat"/>
                <a:cs typeface="Montserrat"/>
                <a:sym typeface="Montserrat"/>
              </a:rPr>
              <a:t>omized Search</a:t>
            </a:r>
          </a:p>
          <a:p>
            <a:pPr algn="l" marL="451818" indent="-225909" lvl="1">
              <a:lnSpc>
                <a:spcPts val="2929"/>
              </a:lnSpc>
              <a:spcBef>
                <a:spcPct val="0"/>
              </a:spcBef>
              <a:buFont typeface="Arial"/>
              <a:buChar char="•"/>
            </a:pPr>
            <a:r>
              <a:rPr lang="en-US" sz="2092" strike="noStrike" u="none">
                <a:solidFill>
                  <a:srgbClr val="101010"/>
                </a:solidFill>
                <a:latin typeface="Montserrat"/>
                <a:ea typeface="Montserrat"/>
                <a:cs typeface="Montserrat"/>
                <a:sym typeface="Montserrat"/>
              </a:rPr>
              <a:t>Expertise Categories</a:t>
            </a:r>
          </a:p>
          <a:p>
            <a:pPr algn="l" marL="451818" indent="-225909" lvl="1">
              <a:lnSpc>
                <a:spcPts val="2929"/>
              </a:lnSpc>
              <a:spcBef>
                <a:spcPct val="0"/>
              </a:spcBef>
              <a:buFont typeface="Arial"/>
              <a:buChar char="•"/>
            </a:pPr>
            <a:r>
              <a:rPr lang="en-US" sz="2092" strike="noStrike" u="none">
                <a:solidFill>
                  <a:srgbClr val="101010"/>
                </a:solidFill>
                <a:latin typeface="Montserrat"/>
                <a:ea typeface="Montserrat"/>
                <a:cs typeface="Montserrat"/>
                <a:sym typeface="Montserrat"/>
              </a:rPr>
              <a:t>Quick Selection.</a:t>
            </a:r>
          </a:p>
          <a:p>
            <a:pPr algn="l" marL="0" indent="0" lvl="0">
              <a:lnSpc>
                <a:spcPts val="2929"/>
              </a:lnSpc>
              <a:spcBef>
                <a:spcPct val="0"/>
              </a:spcBef>
            </a:pPr>
          </a:p>
        </p:txBody>
      </p:sp>
      <p:sp>
        <p:nvSpPr>
          <p:cNvPr name="TextBox 51" id="51"/>
          <p:cNvSpPr txBox="true"/>
          <p:nvPr/>
        </p:nvSpPr>
        <p:spPr>
          <a:xfrm rot="0">
            <a:off x="9483210" y="5291530"/>
            <a:ext cx="2877407" cy="348597"/>
          </a:xfrm>
          <a:prstGeom prst="rect">
            <a:avLst/>
          </a:prstGeom>
        </p:spPr>
        <p:txBody>
          <a:bodyPr anchor="t" rtlCol="false" tIns="0" lIns="0" bIns="0" rIns="0">
            <a:spAutoFit/>
          </a:bodyPr>
          <a:lstStyle/>
          <a:p>
            <a:pPr algn="ctr" marL="0" indent="0" lvl="0">
              <a:lnSpc>
                <a:spcPts val="2913"/>
              </a:lnSpc>
              <a:spcBef>
                <a:spcPct val="0"/>
              </a:spcBef>
            </a:pPr>
            <a:r>
              <a:rPr lang="en-US" b="true" sz="2081">
                <a:solidFill>
                  <a:srgbClr val="000000"/>
                </a:solidFill>
                <a:latin typeface="Montserrat Bold"/>
                <a:ea typeface="Montserrat Bold"/>
                <a:cs typeface="Montserrat Bold"/>
                <a:sym typeface="Montserrat Bold"/>
              </a:rPr>
              <a:t>Skill-based Filtering</a:t>
            </a:r>
          </a:p>
        </p:txBody>
      </p:sp>
      <p:sp>
        <p:nvSpPr>
          <p:cNvPr name="TextBox 52" id="52"/>
          <p:cNvSpPr txBox="true"/>
          <p:nvPr/>
        </p:nvSpPr>
        <p:spPr>
          <a:xfrm rot="0">
            <a:off x="13616120" y="5783001"/>
            <a:ext cx="2877407" cy="1740085"/>
          </a:xfrm>
          <a:prstGeom prst="rect">
            <a:avLst/>
          </a:prstGeom>
        </p:spPr>
        <p:txBody>
          <a:bodyPr anchor="t" rtlCol="false" tIns="0" lIns="0" bIns="0" rIns="0">
            <a:spAutoFit/>
          </a:bodyPr>
          <a:lstStyle/>
          <a:p>
            <a:pPr algn="l" marL="430228" indent="-215114" lvl="1">
              <a:lnSpc>
                <a:spcPts val="2789"/>
              </a:lnSpc>
              <a:spcBef>
                <a:spcPct val="0"/>
              </a:spcBef>
              <a:buFont typeface="Arial"/>
              <a:buChar char="•"/>
            </a:pPr>
            <a:r>
              <a:rPr lang="en-US" sz="1992">
                <a:solidFill>
                  <a:srgbClr val="101010"/>
                </a:solidFill>
                <a:latin typeface="Montserrat"/>
                <a:ea typeface="Montserrat"/>
                <a:cs typeface="Montserrat"/>
                <a:sym typeface="Montserrat"/>
              </a:rPr>
              <a:t>C</a:t>
            </a:r>
            <a:r>
              <a:rPr lang="en-US" sz="1992" strike="noStrike" u="none">
                <a:solidFill>
                  <a:srgbClr val="101010"/>
                </a:solidFill>
                <a:latin typeface="Montserrat"/>
                <a:ea typeface="Montserrat"/>
                <a:cs typeface="Montserrat"/>
                <a:sym typeface="Montserrat"/>
              </a:rPr>
              <a:t>omprehensive Screening</a:t>
            </a:r>
          </a:p>
          <a:p>
            <a:pPr algn="l" marL="430228" indent="-215114" lvl="1">
              <a:lnSpc>
                <a:spcPts val="2789"/>
              </a:lnSpc>
              <a:spcBef>
                <a:spcPct val="0"/>
              </a:spcBef>
              <a:buFont typeface="Arial"/>
              <a:buChar char="•"/>
            </a:pPr>
            <a:r>
              <a:rPr lang="en-US" sz="1992" strike="noStrike" u="none">
                <a:solidFill>
                  <a:srgbClr val="101010"/>
                </a:solidFill>
                <a:latin typeface="Montserrat"/>
                <a:ea typeface="Montserrat"/>
                <a:cs typeface="Montserrat"/>
                <a:sym typeface="Montserrat"/>
              </a:rPr>
              <a:t>Safety Assurance</a:t>
            </a:r>
          </a:p>
          <a:p>
            <a:pPr algn="l" marL="430228" indent="-215114" lvl="1">
              <a:lnSpc>
                <a:spcPts val="2789"/>
              </a:lnSpc>
              <a:spcBef>
                <a:spcPct val="0"/>
              </a:spcBef>
              <a:buFont typeface="Arial"/>
              <a:buChar char="•"/>
            </a:pPr>
            <a:r>
              <a:rPr lang="en-US" sz="1992" strike="noStrike" u="none">
                <a:solidFill>
                  <a:srgbClr val="101010"/>
                </a:solidFill>
                <a:latin typeface="Montserrat"/>
                <a:ea typeface="Montserrat"/>
                <a:cs typeface="Montserrat"/>
                <a:sym typeface="Montserrat"/>
              </a:rPr>
              <a:t>Trustworthy Providers</a:t>
            </a:r>
          </a:p>
        </p:txBody>
      </p:sp>
      <p:sp>
        <p:nvSpPr>
          <p:cNvPr name="TextBox 53" id="53"/>
          <p:cNvSpPr txBox="true"/>
          <p:nvPr/>
        </p:nvSpPr>
        <p:spPr>
          <a:xfrm rot="0">
            <a:off x="13616120" y="5291530"/>
            <a:ext cx="2877407" cy="348597"/>
          </a:xfrm>
          <a:prstGeom prst="rect">
            <a:avLst/>
          </a:prstGeom>
        </p:spPr>
        <p:txBody>
          <a:bodyPr anchor="t" rtlCol="false" tIns="0" lIns="0" bIns="0" rIns="0">
            <a:spAutoFit/>
          </a:bodyPr>
          <a:lstStyle/>
          <a:p>
            <a:pPr algn="ctr" marL="0" indent="0" lvl="0">
              <a:lnSpc>
                <a:spcPts val="2913"/>
              </a:lnSpc>
              <a:spcBef>
                <a:spcPct val="0"/>
              </a:spcBef>
            </a:pPr>
            <a:r>
              <a:rPr lang="en-US" b="true" sz="2081">
                <a:solidFill>
                  <a:srgbClr val="000000"/>
                </a:solidFill>
                <a:latin typeface="Montserrat Bold"/>
                <a:ea typeface="Montserrat Bold"/>
                <a:cs typeface="Montserrat Bold"/>
                <a:sym typeface="Montserrat Bold"/>
              </a:rPr>
              <a:t>Background Checks</a:t>
            </a:r>
          </a:p>
        </p:txBody>
      </p:sp>
      <p:sp>
        <p:nvSpPr>
          <p:cNvPr name="Freeform 54" id="54"/>
          <p:cNvSpPr/>
          <p:nvPr/>
        </p:nvSpPr>
        <p:spPr>
          <a:xfrm flipH="false" flipV="false" rot="0">
            <a:off x="684437" y="702008"/>
            <a:ext cx="1207073" cy="1691695"/>
          </a:xfrm>
          <a:custGeom>
            <a:avLst/>
            <a:gdLst/>
            <a:ahLst/>
            <a:cxnLst/>
            <a:rect r="r" b="b" t="t" l="l"/>
            <a:pathLst>
              <a:path h="1691695" w="1207073">
                <a:moveTo>
                  <a:pt x="0" y="0"/>
                </a:moveTo>
                <a:lnTo>
                  <a:pt x="1207073" y="0"/>
                </a:lnTo>
                <a:lnTo>
                  <a:pt x="1207073" y="1691695"/>
                </a:lnTo>
                <a:lnTo>
                  <a:pt x="0" y="1691695"/>
                </a:lnTo>
                <a:lnTo>
                  <a:pt x="0" y="0"/>
                </a:lnTo>
                <a:close/>
              </a:path>
            </a:pathLst>
          </a:custGeom>
          <a:blipFill>
            <a:blip r:embed="rId10"/>
            <a:stretch>
              <a:fillRect l="0" t="-735" r="-7899" b="-735"/>
            </a:stretch>
          </a:blipFill>
        </p:spPr>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12719553" y="-4023370"/>
            <a:ext cx="8774178" cy="8796169"/>
          </a:xfrm>
          <a:custGeom>
            <a:avLst/>
            <a:gdLst/>
            <a:ahLst/>
            <a:cxnLst/>
            <a:rect r="r" b="b" t="t" l="l"/>
            <a:pathLst>
              <a:path h="8796169" w="8774178">
                <a:moveTo>
                  <a:pt x="0" y="0"/>
                </a:moveTo>
                <a:lnTo>
                  <a:pt x="8774178" y="0"/>
                </a:lnTo>
                <a:lnTo>
                  <a:pt x="8774178" y="8796168"/>
                </a:lnTo>
                <a:lnTo>
                  <a:pt x="0" y="8796168"/>
                </a:lnTo>
                <a:lnTo>
                  <a:pt x="0" y="0"/>
                </a:lnTo>
                <a:close/>
              </a:path>
            </a:pathLst>
          </a:custGeom>
          <a:blipFill>
            <a:blip r:embed="rId2"/>
            <a:stretch>
              <a:fillRect l="0" t="0" r="0" b="0"/>
            </a:stretch>
          </a:blipFill>
        </p:spPr>
      </p:sp>
      <p:grpSp>
        <p:nvGrpSpPr>
          <p:cNvPr name="Group 3" id="3"/>
          <p:cNvGrpSpPr/>
          <p:nvPr/>
        </p:nvGrpSpPr>
        <p:grpSpPr>
          <a:xfrm rot="0">
            <a:off x="483487" y="2086897"/>
            <a:ext cx="6218139" cy="621813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5" id="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6" id="6"/>
          <p:cNvGrpSpPr/>
          <p:nvPr/>
        </p:nvGrpSpPr>
        <p:grpSpPr>
          <a:xfrm rot="0">
            <a:off x="741219" y="2363976"/>
            <a:ext cx="5685609" cy="5688763"/>
            <a:chOff x="0" y="0"/>
            <a:chExt cx="6489360" cy="6492960"/>
          </a:xfrm>
        </p:grpSpPr>
        <p:sp>
          <p:nvSpPr>
            <p:cNvPr name="Freeform 7" id="7"/>
            <p:cNvSpPr/>
            <p:nvPr/>
          </p:nvSpPr>
          <p:spPr>
            <a:xfrm flipH="false" flipV="false" rot="0">
              <a:off x="0" y="0"/>
              <a:ext cx="6489446" cy="6493002"/>
            </a:xfrm>
            <a:custGeom>
              <a:avLst/>
              <a:gdLst/>
              <a:ahLst/>
              <a:cxnLst/>
              <a:rect r="r" b="b" t="t" l="l"/>
              <a:pathLst>
                <a:path h="6493002" w="6489446">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FFFFFF"/>
            </a:solidFill>
          </p:spPr>
        </p:sp>
      </p:grpSp>
      <p:grpSp>
        <p:nvGrpSpPr>
          <p:cNvPr name="Group 8" id="8"/>
          <p:cNvGrpSpPr/>
          <p:nvPr/>
        </p:nvGrpSpPr>
        <p:grpSpPr>
          <a:xfrm rot="0">
            <a:off x="5404336" y="7634502"/>
            <a:ext cx="1758106" cy="1808838"/>
            <a:chOff x="0" y="0"/>
            <a:chExt cx="2095920" cy="2156400"/>
          </a:xfrm>
        </p:grpSpPr>
        <p:sp>
          <p:nvSpPr>
            <p:cNvPr name="Freeform 9" id="9"/>
            <p:cNvSpPr/>
            <p:nvPr/>
          </p:nvSpPr>
          <p:spPr>
            <a:xfrm flipH="false" flipV="false" rot="0">
              <a:off x="0" y="0"/>
              <a:ext cx="2096008" cy="2156460"/>
            </a:xfrm>
            <a:custGeom>
              <a:avLst/>
              <a:gdLst/>
              <a:ahLst/>
              <a:cxnLst/>
              <a:rect r="r" b="b" t="t" l="l"/>
              <a:pathLst>
                <a:path h="2156460" w="2096008">
                  <a:moveTo>
                    <a:pt x="1044194" y="60960"/>
                  </a:moveTo>
                  <a:cubicBezTo>
                    <a:pt x="884174" y="60960"/>
                    <a:pt x="731774" y="99060"/>
                    <a:pt x="594487" y="160020"/>
                  </a:cubicBezTo>
                  <a:cubicBezTo>
                    <a:pt x="198120" y="0"/>
                    <a:pt x="198120" y="0"/>
                    <a:pt x="198120" y="0"/>
                  </a:cubicBezTo>
                  <a:cubicBezTo>
                    <a:pt x="259080" y="419100"/>
                    <a:pt x="259080" y="419100"/>
                    <a:pt x="259080" y="419100"/>
                  </a:cubicBezTo>
                  <a:cubicBezTo>
                    <a:pt x="99060" y="601980"/>
                    <a:pt x="0" y="845820"/>
                    <a:pt x="0" y="1104900"/>
                  </a:cubicBezTo>
                  <a:cubicBezTo>
                    <a:pt x="0" y="1684020"/>
                    <a:pt x="464947" y="2156460"/>
                    <a:pt x="1044194" y="2156460"/>
                  </a:cubicBezTo>
                  <a:cubicBezTo>
                    <a:pt x="1623441" y="2156460"/>
                    <a:pt x="2096008" y="1684020"/>
                    <a:pt x="2096008" y="1104900"/>
                  </a:cubicBezTo>
                  <a:cubicBezTo>
                    <a:pt x="2096008" y="533400"/>
                    <a:pt x="1623441" y="60960"/>
                    <a:pt x="1044194" y="6096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0" id="10"/>
          <p:cNvGrpSpPr/>
          <p:nvPr/>
        </p:nvGrpSpPr>
        <p:grpSpPr>
          <a:xfrm rot="0">
            <a:off x="6701626" y="5544222"/>
            <a:ext cx="1991835" cy="1749650"/>
            <a:chOff x="0" y="0"/>
            <a:chExt cx="2374560" cy="2085840"/>
          </a:xfrm>
        </p:grpSpPr>
        <p:sp>
          <p:nvSpPr>
            <p:cNvPr name="Freeform 11" id="11"/>
            <p:cNvSpPr/>
            <p:nvPr/>
          </p:nvSpPr>
          <p:spPr>
            <a:xfrm flipH="false" flipV="false" rot="0">
              <a:off x="0" y="0"/>
              <a:ext cx="2374519" cy="2085848"/>
            </a:xfrm>
            <a:custGeom>
              <a:avLst/>
              <a:gdLst/>
              <a:ahLst/>
              <a:cxnLst/>
              <a:rect r="r" b="b" t="t" l="l"/>
              <a:pathLst>
                <a:path h="2085848" w="2374519">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2" id="12"/>
          <p:cNvGrpSpPr/>
          <p:nvPr/>
        </p:nvGrpSpPr>
        <p:grpSpPr>
          <a:xfrm rot="0">
            <a:off x="6701626" y="2987088"/>
            <a:ext cx="1991835" cy="1750254"/>
            <a:chOff x="0" y="0"/>
            <a:chExt cx="2374560" cy="2086560"/>
          </a:xfrm>
        </p:grpSpPr>
        <p:sp>
          <p:nvSpPr>
            <p:cNvPr name="Freeform 13" id="13"/>
            <p:cNvSpPr/>
            <p:nvPr/>
          </p:nvSpPr>
          <p:spPr>
            <a:xfrm flipH="false" flipV="false" rot="0">
              <a:off x="0" y="0"/>
              <a:ext cx="2374519" cy="2086610"/>
            </a:xfrm>
            <a:custGeom>
              <a:avLst/>
              <a:gdLst/>
              <a:ahLst/>
              <a:cxnLst/>
              <a:rect r="r" b="b" t="t" l="l"/>
              <a:pathLst>
                <a:path h="2086610" w="2374519">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4" id="14"/>
          <p:cNvGrpSpPr/>
          <p:nvPr/>
        </p:nvGrpSpPr>
        <p:grpSpPr>
          <a:xfrm rot="0">
            <a:off x="5404336" y="843660"/>
            <a:ext cx="1758106" cy="1797363"/>
            <a:chOff x="0" y="0"/>
            <a:chExt cx="2095920" cy="2142720"/>
          </a:xfrm>
        </p:grpSpPr>
        <p:sp>
          <p:nvSpPr>
            <p:cNvPr name="Freeform 15" id="15"/>
            <p:cNvSpPr/>
            <p:nvPr/>
          </p:nvSpPr>
          <p:spPr>
            <a:xfrm flipH="false" flipV="false" rot="0">
              <a:off x="0" y="0"/>
              <a:ext cx="2096008" cy="2142744"/>
            </a:xfrm>
            <a:custGeom>
              <a:avLst/>
              <a:gdLst/>
              <a:ahLst/>
              <a:cxnLst/>
              <a:rect r="r" b="b" t="t" l="l"/>
              <a:pathLst>
                <a:path h="2142744" w="2096008">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sp>
        <p:nvSpPr>
          <p:cNvPr name="Freeform 16" id="16"/>
          <p:cNvSpPr/>
          <p:nvPr/>
        </p:nvSpPr>
        <p:spPr>
          <a:xfrm flipH="false" flipV="false" rot="0">
            <a:off x="3048950" y="3330326"/>
            <a:ext cx="1555883" cy="1287140"/>
          </a:xfrm>
          <a:custGeom>
            <a:avLst/>
            <a:gdLst/>
            <a:ahLst/>
            <a:cxnLst/>
            <a:rect r="r" b="b" t="t" l="l"/>
            <a:pathLst>
              <a:path h="1287140" w="1555883">
                <a:moveTo>
                  <a:pt x="0" y="0"/>
                </a:moveTo>
                <a:lnTo>
                  <a:pt x="1555883" y="0"/>
                </a:lnTo>
                <a:lnTo>
                  <a:pt x="1555883" y="1287140"/>
                </a:lnTo>
                <a:lnTo>
                  <a:pt x="0" y="12871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7" id="17"/>
          <p:cNvSpPr txBox="true"/>
          <p:nvPr/>
        </p:nvSpPr>
        <p:spPr>
          <a:xfrm rot="0">
            <a:off x="928648" y="4827937"/>
            <a:ext cx="5310749" cy="1085850"/>
          </a:xfrm>
          <a:prstGeom prst="rect">
            <a:avLst/>
          </a:prstGeom>
        </p:spPr>
        <p:txBody>
          <a:bodyPr anchor="t" rtlCol="false" tIns="0" lIns="0" bIns="0" rIns="0">
            <a:spAutoFit/>
          </a:bodyPr>
          <a:lstStyle/>
          <a:p>
            <a:pPr algn="ctr" marL="0" indent="0" lvl="0">
              <a:lnSpc>
                <a:spcPts val="8608"/>
              </a:lnSpc>
              <a:spcBef>
                <a:spcPct val="0"/>
              </a:spcBef>
            </a:pPr>
            <a:r>
              <a:rPr lang="en-US" b="true" sz="7174">
                <a:solidFill>
                  <a:srgbClr val="FFFFFF"/>
                </a:solidFill>
                <a:latin typeface="Montserrat Bold"/>
                <a:ea typeface="Montserrat Bold"/>
                <a:cs typeface="Montserrat Bold"/>
                <a:sym typeface="Montserrat Bold"/>
              </a:rPr>
              <a:t>In-Scope</a:t>
            </a:r>
          </a:p>
        </p:txBody>
      </p:sp>
      <p:sp>
        <p:nvSpPr>
          <p:cNvPr name="TextBox 18" id="18"/>
          <p:cNvSpPr txBox="true"/>
          <p:nvPr/>
        </p:nvSpPr>
        <p:spPr>
          <a:xfrm rot="0">
            <a:off x="5585521" y="1200478"/>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01</a:t>
            </a:r>
          </a:p>
        </p:txBody>
      </p:sp>
      <p:sp>
        <p:nvSpPr>
          <p:cNvPr name="TextBox 19" id="19"/>
          <p:cNvSpPr txBox="true"/>
          <p:nvPr/>
        </p:nvSpPr>
        <p:spPr>
          <a:xfrm rot="0">
            <a:off x="7316751" y="1000125"/>
            <a:ext cx="4349125" cy="1533710"/>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Se</a:t>
            </a:r>
            <a:r>
              <a:rPr lang="en-US" b="true" sz="1492" strike="noStrike" u="none">
                <a:solidFill>
                  <a:srgbClr val="101010"/>
                </a:solidFill>
                <a:latin typeface="Montserrat Bold"/>
                <a:ea typeface="Montserrat Bold"/>
                <a:cs typeface="Montserrat Bold"/>
                <a:sym typeface="Montserrat Bold"/>
              </a:rPr>
              <a:t>rvice Creation and Management:</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Service providers can create and manage detailed listings for the services they offer, including descriptions, pricing, and availability.</a:t>
            </a:r>
          </a:p>
          <a:p>
            <a:pPr algn="just" marL="0" indent="0" lvl="0">
              <a:lnSpc>
                <a:spcPts val="2089"/>
              </a:lnSpc>
              <a:spcBef>
                <a:spcPct val="0"/>
              </a:spcBef>
            </a:pPr>
          </a:p>
        </p:txBody>
      </p:sp>
      <p:sp>
        <p:nvSpPr>
          <p:cNvPr name="TextBox 20" id="20"/>
          <p:cNvSpPr txBox="true"/>
          <p:nvPr/>
        </p:nvSpPr>
        <p:spPr>
          <a:xfrm rot="0">
            <a:off x="8836336" y="3209660"/>
            <a:ext cx="4783493" cy="1790885"/>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Se</a:t>
            </a:r>
            <a:r>
              <a:rPr lang="en-US" b="true" sz="1492" strike="noStrike" u="none">
                <a:solidFill>
                  <a:srgbClr val="101010"/>
                </a:solidFill>
                <a:latin typeface="Montserrat Bold"/>
                <a:ea typeface="Montserrat Bold"/>
                <a:cs typeface="Montserrat Bold"/>
                <a:sym typeface="Montserrat Bold"/>
              </a:rPr>
              <a:t>rvice Booking and Navigation:</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Users can search, filter, select, and book service providers based on their needs. The platform also provides navigation assistance to help service providers reach the client’s location efficiently</a:t>
            </a:r>
          </a:p>
          <a:p>
            <a:pPr algn="just" marL="0" indent="0" lvl="0">
              <a:lnSpc>
                <a:spcPts val="2089"/>
              </a:lnSpc>
              <a:spcBef>
                <a:spcPct val="0"/>
              </a:spcBef>
            </a:pPr>
          </a:p>
        </p:txBody>
      </p:sp>
      <p:sp>
        <p:nvSpPr>
          <p:cNvPr name="TextBox 21" id="21"/>
          <p:cNvSpPr txBox="true"/>
          <p:nvPr/>
        </p:nvSpPr>
        <p:spPr>
          <a:xfrm rot="0">
            <a:off x="8969686" y="5780589"/>
            <a:ext cx="5127275" cy="1533710"/>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Use</a:t>
            </a:r>
            <a:r>
              <a:rPr lang="en-US" b="true" sz="1492" strike="noStrike" u="none">
                <a:solidFill>
                  <a:srgbClr val="101010"/>
                </a:solidFill>
                <a:latin typeface="Montserrat Bold"/>
                <a:ea typeface="Montserrat Bold"/>
                <a:cs typeface="Montserrat Bold"/>
                <a:sym typeface="Montserrat Bold"/>
              </a:rPr>
              <a:t>r and Provider Registration:</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Both users and service providers can easily register on the platform, creating profiles with all necessary details, ensuring a seamless experience for both parties.</a:t>
            </a:r>
          </a:p>
          <a:p>
            <a:pPr algn="just" marL="0" indent="0" lvl="0">
              <a:lnSpc>
                <a:spcPts val="2089"/>
              </a:lnSpc>
              <a:spcBef>
                <a:spcPct val="0"/>
              </a:spcBef>
            </a:pPr>
          </a:p>
        </p:txBody>
      </p:sp>
      <p:sp>
        <p:nvSpPr>
          <p:cNvPr name="TextBox 22" id="22"/>
          <p:cNvSpPr txBox="true"/>
          <p:nvPr/>
        </p:nvSpPr>
        <p:spPr>
          <a:xfrm rot="0">
            <a:off x="7316751" y="8074923"/>
            <a:ext cx="7495556" cy="1276535"/>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Paym</a:t>
            </a:r>
            <a:r>
              <a:rPr lang="en-US" b="true" sz="1492" strike="noStrike" u="none">
                <a:solidFill>
                  <a:srgbClr val="101010"/>
                </a:solidFill>
                <a:latin typeface="Montserrat Bold"/>
                <a:ea typeface="Montserrat Bold"/>
                <a:cs typeface="Montserrat Bold"/>
                <a:sym typeface="Montserrat Bold"/>
              </a:rPr>
              <a:t>ents, Reviews, and Suggestions:</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Users can securely make payments for services, rate and review service providers based on their experience, and receive personalized service recommendations based on their profile and past interactions.</a:t>
            </a:r>
          </a:p>
          <a:p>
            <a:pPr algn="just" marL="0" indent="0" lvl="0">
              <a:lnSpc>
                <a:spcPts val="2089"/>
              </a:lnSpc>
              <a:spcBef>
                <a:spcPct val="0"/>
              </a:spcBef>
            </a:pPr>
          </a:p>
        </p:txBody>
      </p:sp>
      <p:sp>
        <p:nvSpPr>
          <p:cNvPr name="TextBox 23" id="23"/>
          <p:cNvSpPr txBox="true"/>
          <p:nvPr/>
        </p:nvSpPr>
        <p:spPr>
          <a:xfrm rot="0">
            <a:off x="7108564" y="3320351"/>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02</a:t>
            </a:r>
          </a:p>
        </p:txBody>
      </p:sp>
      <p:sp>
        <p:nvSpPr>
          <p:cNvPr name="TextBox 24" id="24"/>
          <p:cNvSpPr txBox="true"/>
          <p:nvPr/>
        </p:nvSpPr>
        <p:spPr>
          <a:xfrm rot="0">
            <a:off x="7108564" y="5878556"/>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03</a:t>
            </a:r>
          </a:p>
        </p:txBody>
      </p:sp>
      <p:sp>
        <p:nvSpPr>
          <p:cNvPr name="TextBox 25" id="25"/>
          <p:cNvSpPr txBox="true"/>
          <p:nvPr/>
        </p:nvSpPr>
        <p:spPr>
          <a:xfrm rot="0">
            <a:off x="5585521" y="8057026"/>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04</a:t>
            </a:r>
          </a:p>
        </p:txBody>
      </p:sp>
      <p:grpSp>
        <p:nvGrpSpPr>
          <p:cNvPr name="Group 26" id="26"/>
          <p:cNvGrpSpPr/>
          <p:nvPr/>
        </p:nvGrpSpPr>
        <p:grpSpPr>
          <a:xfrm rot="0">
            <a:off x="5099601" y="7176625"/>
            <a:ext cx="457877" cy="457877"/>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28" id="28"/>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9" id="29"/>
          <p:cNvGrpSpPr/>
          <p:nvPr/>
        </p:nvGrpSpPr>
        <p:grpSpPr>
          <a:xfrm rot="0">
            <a:off x="6054450" y="5686149"/>
            <a:ext cx="457877" cy="457877"/>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1" id="31"/>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2" id="32"/>
          <p:cNvGrpSpPr/>
          <p:nvPr/>
        </p:nvGrpSpPr>
        <p:grpSpPr>
          <a:xfrm rot="0">
            <a:off x="6054450" y="4121207"/>
            <a:ext cx="457877" cy="457877"/>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4" id="34"/>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5" id="35"/>
          <p:cNvGrpSpPr/>
          <p:nvPr/>
        </p:nvGrpSpPr>
        <p:grpSpPr>
          <a:xfrm rot="0">
            <a:off x="5099601" y="2758149"/>
            <a:ext cx="457877" cy="457877"/>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7" id="37"/>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38" id="38"/>
          <p:cNvSpPr/>
          <p:nvPr/>
        </p:nvSpPr>
        <p:spPr>
          <a:xfrm flipH="false" flipV="false" rot="-1898322">
            <a:off x="-1987267" y="8095155"/>
            <a:ext cx="4891502" cy="4903762"/>
          </a:xfrm>
          <a:custGeom>
            <a:avLst/>
            <a:gdLst/>
            <a:ahLst/>
            <a:cxnLst/>
            <a:rect r="r" b="b" t="t" l="l"/>
            <a:pathLst>
              <a:path h="4903762" w="4891502">
                <a:moveTo>
                  <a:pt x="0" y="0"/>
                </a:moveTo>
                <a:lnTo>
                  <a:pt x="4891502" y="0"/>
                </a:lnTo>
                <a:lnTo>
                  <a:pt x="4891502" y="4903762"/>
                </a:lnTo>
                <a:lnTo>
                  <a:pt x="0" y="4903762"/>
                </a:lnTo>
                <a:lnTo>
                  <a:pt x="0" y="0"/>
                </a:lnTo>
                <a:close/>
              </a:path>
            </a:pathLst>
          </a:custGeom>
          <a:blipFill>
            <a:blip r:embed="rId2"/>
            <a:stretch>
              <a:fillRect l="0" t="0" r="0" b="0"/>
            </a:stretch>
          </a:blipFill>
        </p:spPr>
      </p:sp>
      <p:sp>
        <p:nvSpPr>
          <p:cNvPr name="Freeform 39" id="39"/>
          <p:cNvSpPr/>
          <p:nvPr/>
        </p:nvSpPr>
        <p:spPr>
          <a:xfrm flipH="false" flipV="false" rot="0">
            <a:off x="483487" y="468931"/>
            <a:ext cx="1207073" cy="1691695"/>
          </a:xfrm>
          <a:custGeom>
            <a:avLst/>
            <a:gdLst/>
            <a:ahLst/>
            <a:cxnLst/>
            <a:rect r="r" b="b" t="t" l="l"/>
            <a:pathLst>
              <a:path h="1691695" w="1207073">
                <a:moveTo>
                  <a:pt x="0" y="0"/>
                </a:moveTo>
                <a:lnTo>
                  <a:pt x="1207072" y="0"/>
                </a:lnTo>
                <a:lnTo>
                  <a:pt x="1207072" y="1691694"/>
                </a:lnTo>
                <a:lnTo>
                  <a:pt x="0" y="1691694"/>
                </a:lnTo>
                <a:lnTo>
                  <a:pt x="0" y="0"/>
                </a:lnTo>
                <a:close/>
              </a:path>
            </a:pathLst>
          </a:custGeom>
          <a:blipFill>
            <a:blip r:embed="rId5"/>
            <a:stretch>
              <a:fillRect l="0" t="-735" r="-7899" b="-735"/>
            </a:stretch>
          </a:blipFill>
        </p:spPr>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898322">
            <a:off x="-3829112" y="-2846404"/>
            <a:ext cx="8774178" cy="8796169"/>
          </a:xfrm>
          <a:custGeom>
            <a:avLst/>
            <a:gdLst/>
            <a:ahLst/>
            <a:cxnLst/>
            <a:rect r="r" b="b" t="t" l="l"/>
            <a:pathLst>
              <a:path h="8796169" w="8774178">
                <a:moveTo>
                  <a:pt x="0" y="0"/>
                </a:moveTo>
                <a:lnTo>
                  <a:pt x="8774178" y="0"/>
                </a:lnTo>
                <a:lnTo>
                  <a:pt x="8774178" y="8796169"/>
                </a:lnTo>
                <a:lnTo>
                  <a:pt x="0" y="8796169"/>
                </a:lnTo>
                <a:lnTo>
                  <a:pt x="0" y="0"/>
                </a:lnTo>
                <a:close/>
              </a:path>
            </a:pathLst>
          </a:custGeom>
          <a:blipFill>
            <a:blip r:embed="rId2"/>
            <a:stretch>
              <a:fillRect l="0" t="0" r="0" b="0"/>
            </a:stretch>
          </a:blipFill>
        </p:spPr>
      </p:sp>
      <p:sp>
        <p:nvSpPr>
          <p:cNvPr name="TextBox 3" id="3"/>
          <p:cNvSpPr txBox="true"/>
          <p:nvPr/>
        </p:nvSpPr>
        <p:spPr>
          <a:xfrm rot="0">
            <a:off x="5931477" y="623932"/>
            <a:ext cx="5223482" cy="1790885"/>
          </a:xfrm>
          <a:prstGeom prst="rect">
            <a:avLst/>
          </a:prstGeom>
        </p:spPr>
        <p:txBody>
          <a:bodyPr anchor="t" rtlCol="false" tIns="0" lIns="0" bIns="0" rIns="0">
            <a:spAutoFit/>
          </a:bodyPr>
          <a:lstStyle/>
          <a:p>
            <a:pPr algn="l">
              <a:lnSpc>
                <a:spcPts val="2089"/>
              </a:lnSpc>
              <a:spcBef>
                <a:spcPct val="0"/>
              </a:spcBef>
            </a:pPr>
            <a:r>
              <a:rPr lang="en-US" b="true" sz="1492">
                <a:solidFill>
                  <a:srgbClr val="101010"/>
                </a:solidFill>
                <a:latin typeface="Montserrat Bold"/>
                <a:ea typeface="Montserrat Bold"/>
                <a:cs typeface="Montserrat Bold"/>
                <a:sym typeface="Montserrat Bold"/>
              </a:rPr>
              <a:t>A</a:t>
            </a:r>
            <a:r>
              <a:rPr lang="en-US" b="true" sz="1492" strike="noStrike" u="none">
                <a:solidFill>
                  <a:srgbClr val="101010"/>
                </a:solidFill>
                <a:latin typeface="Montserrat Bold"/>
                <a:ea typeface="Montserrat Bold"/>
                <a:cs typeface="Montserrat Bold"/>
                <a:sym typeface="Montserrat Bold"/>
              </a:rPr>
              <a:t>dvanced Features and AI-Driven Matching:</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The platform will use basic matching algorithms but will not include advanced AI-driven personalization, recommendation features, or in-depth analytics and reporting.</a:t>
            </a:r>
          </a:p>
          <a:p>
            <a:pPr algn="l">
              <a:lnSpc>
                <a:spcPts val="2089"/>
              </a:lnSpc>
              <a:spcBef>
                <a:spcPct val="0"/>
              </a:spcBef>
            </a:pPr>
          </a:p>
          <a:p>
            <a:pPr algn="l" marL="0" indent="0" lvl="0">
              <a:lnSpc>
                <a:spcPts val="2089"/>
              </a:lnSpc>
              <a:spcBef>
                <a:spcPct val="0"/>
              </a:spcBef>
            </a:pPr>
          </a:p>
        </p:txBody>
      </p:sp>
      <p:sp>
        <p:nvSpPr>
          <p:cNvPr name="TextBox 4" id="4"/>
          <p:cNvSpPr txBox="true"/>
          <p:nvPr/>
        </p:nvSpPr>
        <p:spPr>
          <a:xfrm rot="0">
            <a:off x="4969822" y="3118992"/>
            <a:ext cx="4583018" cy="1790885"/>
          </a:xfrm>
          <a:prstGeom prst="rect">
            <a:avLst/>
          </a:prstGeom>
        </p:spPr>
        <p:txBody>
          <a:bodyPr anchor="t" rtlCol="false" tIns="0" lIns="0" bIns="0" rIns="0">
            <a:spAutoFit/>
          </a:bodyPr>
          <a:lstStyle/>
          <a:p>
            <a:pPr algn="l" marL="0" indent="0" lvl="0">
              <a:lnSpc>
                <a:spcPts val="2089"/>
              </a:lnSpc>
              <a:spcBef>
                <a:spcPct val="0"/>
              </a:spcBef>
            </a:pPr>
            <a:r>
              <a:rPr lang="en-US" b="true" sz="1492">
                <a:solidFill>
                  <a:srgbClr val="101010"/>
                </a:solidFill>
                <a:latin typeface="Montserrat Bold"/>
                <a:ea typeface="Montserrat Bold"/>
                <a:cs typeface="Montserrat Bold"/>
                <a:sym typeface="Montserrat Bold"/>
              </a:rPr>
              <a:t>Invent</a:t>
            </a:r>
            <a:r>
              <a:rPr lang="en-US" b="true" sz="1492" strike="noStrike" u="none">
                <a:solidFill>
                  <a:srgbClr val="101010"/>
                </a:solidFill>
                <a:latin typeface="Montserrat Bold"/>
                <a:ea typeface="Montserrat Bold"/>
                <a:cs typeface="Montserrat Bold"/>
                <a:sym typeface="Montserrat Bold"/>
              </a:rPr>
              <a:t>ory and Offline Payment Management</a:t>
            </a:r>
            <a:r>
              <a:rPr lang="en-US" sz="1492" strike="noStrike" u="none">
                <a:solidFill>
                  <a:srgbClr val="101010"/>
                </a:solidFill>
                <a:latin typeface="Montserrat"/>
                <a:ea typeface="Montserrat"/>
                <a:cs typeface="Montserrat"/>
                <a:sym typeface="Montserrat"/>
              </a:rPr>
              <a:t>:</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Service providers will not have tools for managing inventory or supplies, and the platform will only support digital payments, excluding offline payment methods like cash on delivery.</a:t>
            </a:r>
          </a:p>
          <a:p>
            <a:pPr algn="l" marL="0" indent="0" lvl="0">
              <a:lnSpc>
                <a:spcPts val="2089"/>
              </a:lnSpc>
              <a:spcBef>
                <a:spcPct val="0"/>
              </a:spcBef>
            </a:pPr>
          </a:p>
        </p:txBody>
      </p:sp>
      <p:sp>
        <p:nvSpPr>
          <p:cNvPr name="TextBox 5" id="5"/>
          <p:cNvSpPr txBox="true"/>
          <p:nvPr/>
        </p:nvSpPr>
        <p:spPr>
          <a:xfrm rot="0">
            <a:off x="3949657" y="6014530"/>
            <a:ext cx="5722545" cy="1276535"/>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Se</a:t>
            </a:r>
            <a:r>
              <a:rPr lang="en-US" b="true" sz="1492" strike="noStrike" u="none">
                <a:solidFill>
                  <a:srgbClr val="101010"/>
                </a:solidFill>
                <a:latin typeface="Montserrat Bold"/>
                <a:ea typeface="Montserrat Bold"/>
                <a:cs typeface="Montserrat Bold"/>
                <a:sym typeface="Montserrat Bold"/>
              </a:rPr>
              <a:t>rvice Provider Training and Real-Time Communication:</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Training and certification programs for service providers are not included, nor will there be real-time chat functionality between users and providers.</a:t>
            </a:r>
          </a:p>
          <a:p>
            <a:pPr algn="just" marL="0" indent="0" lvl="0">
              <a:lnSpc>
                <a:spcPts val="2089"/>
              </a:lnSpc>
              <a:spcBef>
                <a:spcPct val="0"/>
              </a:spcBef>
            </a:pPr>
          </a:p>
        </p:txBody>
      </p:sp>
      <p:sp>
        <p:nvSpPr>
          <p:cNvPr name="TextBox 6" id="6"/>
          <p:cNvSpPr txBox="true"/>
          <p:nvPr/>
        </p:nvSpPr>
        <p:spPr>
          <a:xfrm rot="0">
            <a:off x="4336789" y="8166248"/>
            <a:ext cx="6469303" cy="1276535"/>
          </a:xfrm>
          <a:prstGeom prst="rect">
            <a:avLst/>
          </a:prstGeom>
        </p:spPr>
        <p:txBody>
          <a:bodyPr anchor="t" rtlCol="false" tIns="0" lIns="0" bIns="0" rIns="0">
            <a:spAutoFit/>
          </a:bodyPr>
          <a:lstStyle/>
          <a:p>
            <a:pPr algn="just" marL="0" indent="0" lvl="0">
              <a:lnSpc>
                <a:spcPts val="2089"/>
              </a:lnSpc>
              <a:spcBef>
                <a:spcPct val="0"/>
              </a:spcBef>
            </a:pPr>
            <a:r>
              <a:rPr lang="en-US" b="true" sz="1492">
                <a:solidFill>
                  <a:srgbClr val="101010"/>
                </a:solidFill>
                <a:latin typeface="Montserrat Bold"/>
                <a:ea typeface="Montserrat Bold"/>
                <a:cs typeface="Montserrat Bold"/>
                <a:sym typeface="Montserrat Bold"/>
              </a:rPr>
              <a:t>Expand</a:t>
            </a:r>
            <a:r>
              <a:rPr lang="en-US" b="true" sz="1492" strike="noStrike" u="none">
                <a:solidFill>
                  <a:srgbClr val="101010"/>
                </a:solidFill>
                <a:latin typeface="Montserrat Bold"/>
                <a:ea typeface="Montserrat Bold"/>
                <a:cs typeface="Montserrat Bold"/>
                <a:sym typeface="Montserrat Bold"/>
              </a:rPr>
              <a:t>ed Listings and Multilingual Support:</a:t>
            </a:r>
          </a:p>
          <a:p>
            <a:pPr algn="just" marL="322281" indent="-161140" lvl="1">
              <a:lnSpc>
                <a:spcPts val="2089"/>
              </a:lnSpc>
              <a:spcBef>
                <a:spcPct val="0"/>
              </a:spcBef>
              <a:buFont typeface="Arial"/>
              <a:buChar char="•"/>
            </a:pPr>
            <a:r>
              <a:rPr lang="en-US" sz="1492" strike="noStrike" u="none">
                <a:solidFill>
                  <a:srgbClr val="101010"/>
                </a:solidFill>
                <a:latin typeface="Montserrat"/>
                <a:ea typeface="Montserrat"/>
                <a:cs typeface="Montserrat"/>
                <a:sym typeface="Montserrat"/>
              </a:rPr>
              <a:t>The platform will focus solely on service-based listings, without support for non-service-related products, and will not include multilingual support in this initial version.</a:t>
            </a:r>
          </a:p>
          <a:p>
            <a:pPr algn="just" marL="0" indent="0" lvl="0">
              <a:lnSpc>
                <a:spcPts val="2089"/>
              </a:lnSpc>
              <a:spcBef>
                <a:spcPct val="0"/>
              </a:spcBef>
            </a:pPr>
          </a:p>
        </p:txBody>
      </p:sp>
      <p:sp>
        <p:nvSpPr>
          <p:cNvPr name="Freeform 7" id="7"/>
          <p:cNvSpPr/>
          <p:nvPr/>
        </p:nvSpPr>
        <p:spPr>
          <a:xfrm flipH="false" flipV="false" rot="-1898322">
            <a:off x="15343615" y="7952419"/>
            <a:ext cx="4891502" cy="4903762"/>
          </a:xfrm>
          <a:custGeom>
            <a:avLst/>
            <a:gdLst/>
            <a:ahLst/>
            <a:cxnLst/>
            <a:rect r="r" b="b" t="t" l="l"/>
            <a:pathLst>
              <a:path h="4903762" w="4891502">
                <a:moveTo>
                  <a:pt x="0" y="0"/>
                </a:moveTo>
                <a:lnTo>
                  <a:pt x="4891502" y="0"/>
                </a:lnTo>
                <a:lnTo>
                  <a:pt x="4891502" y="4903762"/>
                </a:lnTo>
                <a:lnTo>
                  <a:pt x="0" y="4903762"/>
                </a:lnTo>
                <a:lnTo>
                  <a:pt x="0" y="0"/>
                </a:lnTo>
                <a:close/>
              </a:path>
            </a:pathLst>
          </a:custGeom>
          <a:blipFill>
            <a:blip r:embed="rId2"/>
            <a:stretch>
              <a:fillRect l="0" t="0" r="0" b="0"/>
            </a:stretch>
          </a:blipFill>
        </p:spPr>
      </p:sp>
      <p:sp>
        <p:nvSpPr>
          <p:cNvPr name="TextBox 8" id="8"/>
          <p:cNvSpPr txBox="true"/>
          <p:nvPr/>
        </p:nvSpPr>
        <p:spPr>
          <a:xfrm rot="0">
            <a:off x="10120352" y="2605703"/>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02</a:t>
            </a:r>
          </a:p>
        </p:txBody>
      </p:sp>
      <p:sp>
        <p:nvSpPr>
          <p:cNvPr name="TextBox 9" id="9"/>
          <p:cNvSpPr txBox="true"/>
          <p:nvPr/>
        </p:nvSpPr>
        <p:spPr>
          <a:xfrm rot="0">
            <a:off x="10143064" y="5144592"/>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03</a:t>
            </a:r>
          </a:p>
        </p:txBody>
      </p:sp>
      <p:sp>
        <p:nvSpPr>
          <p:cNvPr name="TextBox 10" id="10"/>
          <p:cNvSpPr txBox="true"/>
          <p:nvPr/>
        </p:nvSpPr>
        <p:spPr>
          <a:xfrm rot="0">
            <a:off x="15180061" y="1872953"/>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01</a:t>
            </a:r>
          </a:p>
        </p:txBody>
      </p:sp>
      <p:grpSp>
        <p:nvGrpSpPr>
          <p:cNvPr name="Group 11" id="11"/>
          <p:cNvGrpSpPr/>
          <p:nvPr/>
        </p:nvGrpSpPr>
        <p:grpSpPr>
          <a:xfrm rot="0">
            <a:off x="11571227" y="2023238"/>
            <a:ext cx="6218139" cy="6171585"/>
            <a:chOff x="0" y="0"/>
            <a:chExt cx="812800" cy="806715"/>
          </a:xfrm>
        </p:grpSpPr>
        <p:sp>
          <p:nvSpPr>
            <p:cNvPr name="Freeform 12" id="12"/>
            <p:cNvSpPr/>
            <p:nvPr/>
          </p:nvSpPr>
          <p:spPr>
            <a:xfrm flipH="false" flipV="false" rot="0">
              <a:off x="0" y="0"/>
              <a:ext cx="812800" cy="806715"/>
            </a:xfrm>
            <a:custGeom>
              <a:avLst/>
              <a:gdLst/>
              <a:ahLst/>
              <a:cxnLst/>
              <a:rect r="r" b="b" t="t" l="l"/>
              <a:pathLst>
                <a:path h="806715" w="812800">
                  <a:moveTo>
                    <a:pt x="406400" y="0"/>
                  </a:moveTo>
                  <a:cubicBezTo>
                    <a:pt x="181951" y="0"/>
                    <a:pt x="0" y="180589"/>
                    <a:pt x="0" y="403357"/>
                  </a:cubicBezTo>
                  <a:cubicBezTo>
                    <a:pt x="0" y="626125"/>
                    <a:pt x="181951" y="806715"/>
                    <a:pt x="406400" y="806715"/>
                  </a:cubicBezTo>
                  <a:cubicBezTo>
                    <a:pt x="630849" y="806715"/>
                    <a:pt x="812800" y="626125"/>
                    <a:pt x="812800" y="403357"/>
                  </a:cubicBezTo>
                  <a:cubicBezTo>
                    <a:pt x="812800" y="180589"/>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13" id="13"/>
            <p:cNvSpPr txBox="true"/>
            <p:nvPr/>
          </p:nvSpPr>
          <p:spPr>
            <a:xfrm>
              <a:off x="76200" y="28005"/>
              <a:ext cx="660400" cy="703081"/>
            </a:xfrm>
            <a:prstGeom prst="rect">
              <a:avLst/>
            </a:prstGeom>
          </p:spPr>
          <p:txBody>
            <a:bodyPr anchor="ctr" rtlCol="false" tIns="0" lIns="0" bIns="0" rIns="0"/>
            <a:lstStyle/>
            <a:p>
              <a:pPr algn="ctr">
                <a:lnSpc>
                  <a:spcPts val="3640"/>
                </a:lnSpc>
              </a:pPr>
            </a:p>
          </p:txBody>
        </p:sp>
      </p:grpSp>
      <p:grpSp>
        <p:nvGrpSpPr>
          <p:cNvPr name="Group 14" id="14"/>
          <p:cNvGrpSpPr/>
          <p:nvPr/>
        </p:nvGrpSpPr>
        <p:grpSpPr>
          <a:xfrm rot="0">
            <a:off x="11837492" y="2214934"/>
            <a:ext cx="5685609" cy="5688763"/>
            <a:chOff x="0" y="0"/>
            <a:chExt cx="6489360" cy="6492960"/>
          </a:xfrm>
        </p:grpSpPr>
        <p:sp>
          <p:nvSpPr>
            <p:cNvPr name="Freeform 15" id="15"/>
            <p:cNvSpPr/>
            <p:nvPr/>
          </p:nvSpPr>
          <p:spPr>
            <a:xfrm flipH="false" flipV="false" rot="0">
              <a:off x="0" y="0"/>
              <a:ext cx="6489446" cy="6493002"/>
            </a:xfrm>
            <a:custGeom>
              <a:avLst/>
              <a:gdLst/>
              <a:ahLst/>
              <a:cxnLst/>
              <a:rect r="r" b="b" t="t" l="l"/>
              <a:pathLst>
                <a:path h="6493002" w="6489446">
                  <a:moveTo>
                    <a:pt x="3244723" y="6493002"/>
                  </a:moveTo>
                  <a:cubicBezTo>
                    <a:pt x="3221863" y="6493002"/>
                    <a:pt x="3206623" y="6470142"/>
                    <a:pt x="3206623" y="6454902"/>
                  </a:cubicBezTo>
                  <a:cubicBezTo>
                    <a:pt x="3206623" y="6432042"/>
                    <a:pt x="3221863" y="6416802"/>
                    <a:pt x="3244723" y="6416802"/>
                  </a:cubicBezTo>
                  <a:cubicBezTo>
                    <a:pt x="3252343" y="6416802"/>
                    <a:pt x="3252343" y="6416802"/>
                    <a:pt x="3252343" y="6416802"/>
                  </a:cubicBezTo>
                  <a:cubicBezTo>
                    <a:pt x="3275203" y="6416802"/>
                    <a:pt x="3290443" y="6432042"/>
                    <a:pt x="3290443" y="6454902"/>
                  </a:cubicBezTo>
                  <a:cubicBezTo>
                    <a:pt x="3290443" y="6470142"/>
                    <a:pt x="3275203" y="6493002"/>
                    <a:pt x="3252343" y="6493002"/>
                  </a:cubicBezTo>
                  <a:cubicBezTo>
                    <a:pt x="3252343" y="6493002"/>
                    <a:pt x="3252343" y="6493002"/>
                    <a:pt x="3244723" y="6493002"/>
                  </a:cubicBezTo>
                  <a:close/>
                  <a:moveTo>
                    <a:pt x="3023870" y="6485382"/>
                  </a:moveTo>
                  <a:cubicBezTo>
                    <a:pt x="3008630" y="6477762"/>
                    <a:pt x="2993390" y="6462522"/>
                    <a:pt x="2993390" y="6439662"/>
                  </a:cubicBezTo>
                  <a:cubicBezTo>
                    <a:pt x="2993390" y="6424422"/>
                    <a:pt x="3008630" y="6409182"/>
                    <a:pt x="3031490" y="6409182"/>
                  </a:cubicBezTo>
                  <a:cubicBezTo>
                    <a:pt x="3054350" y="6409182"/>
                    <a:pt x="3069590" y="6424422"/>
                    <a:pt x="3069590" y="6447282"/>
                  </a:cubicBezTo>
                  <a:cubicBezTo>
                    <a:pt x="3069590" y="6470142"/>
                    <a:pt x="3046730" y="6485382"/>
                    <a:pt x="3031490" y="6485382"/>
                  </a:cubicBezTo>
                  <a:cubicBezTo>
                    <a:pt x="3031490" y="6485382"/>
                    <a:pt x="3031490" y="6485382"/>
                    <a:pt x="3023870" y="6485382"/>
                  </a:cubicBezTo>
                  <a:close/>
                  <a:moveTo>
                    <a:pt x="3427603" y="6447282"/>
                  </a:moveTo>
                  <a:cubicBezTo>
                    <a:pt x="3427603" y="6424422"/>
                    <a:pt x="3442843" y="6409182"/>
                    <a:pt x="3465703" y="6409182"/>
                  </a:cubicBezTo>
                  <a:cubicBezTo>
                    <a:pt x="3480943" y="6401562"/>
                    <a:pt x="3503803" y="6424422"/>
                    <a:pt x="3503803" y="6439662"/>
                  </a:cubicBezTo>
                  <a:cubicBezTo>
                    <a:pt x="3503803" y="6462522"/>
                    <a:pt x="3488563" y="6477762"/>
                    <a:pt x="3465703" y="6485382"/>
                  </a:cubicBezTo>
                  <a:cubicBezTo>
                    <a:pt x="3442843" y="6485382"/>
                    <a:pt x="3427603" y="6470142"/>
                    <a:pt x="3427603" y="6447282"/>
                  </a:cubicBezTo>
                  <a:close/>
                  <a:moveTo>
                    <a:pt x="2810637" y="6462522"/>
                  </a:moveTo>
                  <a:cubicBezTo>
                    <a:pt x="2787777" y="6454902"/>
                    <a:pt x="2772537" y="6439662"/>
                    <a:pt x="2780157" y="6416802"/>
                  </a:cubicBezTo>
                  <a:cubicBezTo>
                    <a:pt x="2780157" y="6401562"/>
                    <a:pt x="2803017" y="6386322"/>
                    <a:pt x="2818257" y="6386322"/>
                  </a:cubicBezTo>
                  <a:cubicBezTo>
                    <a:pt x="2841117" y="6386322"/>
                    <a:pt x="2856357" y="6409182"/>
                    <a:pt x="2856357" y="6432042"/>
                  </a:cubicBezTo>
                  <a:cubicBezTo>
                    <a:pt x="2848737" y="6447282"/>
                    <a:pt x="2833497" y="6462522"/>
                    <a:pt x="2818257" y="6462522"/>
                  </a:cubicBezTo>
                  <a:cubicBezTo>
                    <a:pt x="2818257" y="6462522"/>
                    <a:pt x="2810637" y="6462522"/>
                    <a:pt x="2810637" y="6462522"/>
                  </a:cubicBezTo>
                  <a:close/>
                  <a:moveTo>
                    <a:pt x="3640836" y="6424422"/>
                  </a:moveTo>
                  <a:cubicBezTo>
                    <a:pt x="3640836" y="6409182"/>
                    <a:pt x="3656076" y="6386322"/>
                    <a:pt x="3671316" y="6386322"/>
                  </a:cubicBezTo>
                  <a:cubicBezTo>
                    <a:pt x="3694176" y="6378702"/>
                    <a:pt x="3709416" y="6393942"/>
                    <a:pt x="3717036" y="6416802"/>
                  </a:cubicBezTo>
                  <a:cubicBezTo>
                    <a:pt x="3717036" y="6439662"/>
                    <a:pt x="3701796" y="6454902"/>
                    <a:pt x="3686556" y="6462522"/>
                  </a:cubicBezTo>
                  <a:cubicBezTo>
                    <a:pt x="3678936" y="6462522"/>
                    <a:pt x="3678936" y="6462522"/>
                    <a:pt x="3678936" y="6462522"/>
                  </a:cubicBezTo>
                  <a:cubicBezTo>
                    <a:pt x="3656076" y="6462522"/>
                    <a:pt x="3640836" y="6447282"/>
                    <a:pt x="3640836" y="6424422"/>
                  </a:cubicBezTo>
                  <a:close/>
                  <a:moveTo>
                    <a:pt x="2597404" y="6424422"/>
                  </a:moveTo>
                  <a:cubicBezTo>
                    <a:pt x="2574544" y="6424422"/>
                    <a:pt x="2566924" y="6401562"/>
                    <a:pt x="2566924" y="6378702"/>
                  </a:cubicBezTo>
                  <a:cubicBezTo>
                    <a:pt x="2574544" y="6363462"/>
                    <a:pt x="2589784" y="6348222"/>
                    <a:pt x="2612644" y="6348222"/>
                  </a:cubicBezTo>
                  <a:cubicBezTo>
                    <a:pt x="2635504" y="6355842"/>
                    <a:pt x="2650744" y="6378702"/>
                    <a:pt x="2643124" y="6393942"/>
                  </a:cubicBezTo>
                  <a:cubicBezTo>
                    <a:pt x="2635504" y="6416802"/>
                    <a:pt x="2620264" y="6424422"/>
                    <a:pt x="2605024" y="6424422"/>
                  </a:cubicBezTo>
                  <a:cubicBezTo>
                    <a:pt x="2605024" y="6424422"/>
                    <a:pt x="2597404" y="6424422"/>
                    <a:pt x="2597404" y="6424422"/>
                  </a:cubicBezTo>
                  <a:close/>
                  <a:moveTo>
                    <a:pt x="3854196" y="6393942"/>
                  </a:moveTo>
                  <a:cubicBezTo>
                    <a:pt x="3846576" y="6371082"/>
                    <a:pt x="3861816" y="6355842"/>
                    <a:pt x="3884676" y="6348222"/>
                  </a:cubicBezTo>
                  <a:cubicBezTo>
                    <a:pt x="3899916" y="6348222"/>
                    <a:pt x="3922776" y="6355842"/>
                    <a:pt x="3930396" y="6378702"/>
                  </a:cubicBezTo>
                  <a:cubicBezTo>
                    <a:pt x="3930396" y="6401562"/>
                    <a:pt x="3915156" y="6416802"/>
                    <a:pt x="3899916" y="6424422"/>
                  </a:cubicBezTo>
                  <a:cubicBezTo>
                    <a:pt x="3892296" y="6424422"/>
                    <a:pt x="3892296" y="6424422"/>
                    <a:pt x="3892296" y="6424422"/>
                  </a:cubicBezTo>
                  <a:cubicBezTo>
                    <a:pt x="3869436" y="6424422"/>
                    <a:pt x="3854196" y="6409182"/>
                    <a:pt x="3854196" y="6393942"/>
                  </a:cubicBezTo>
                  <a:close/>
                  <a:moveTo>
                    <a:pt x="2384171" y="6378702"/>
                  </a:moveTo>
                  <a:cubicBezTo>
                    <a:pt x="2368931" y="6371082"/>
                    <a:pt x="2353691" y="6348222"/>
                    <a:pt x="2361311" y="6325362"/>
                  </a:cubicBezTo>
                  <a:cubicBezTo>
                    <a:pt x="2368931" y="6310122"/>
                    <a:pt x="2384171" y="6294882"/>
                    <a:pt x="2407031" y="6302502"/>
                  </a:cubicBezTo>
                  <a:cubicBezTo>
                    <a:pt x="2429891" y="6310122"/>
                    <a:pt x="2437511" y="6325362"/>
                    <a:pt x="2437511" y="6348222"/>
                  </a:cubicBezTo>
                  <a:cubicBezTo>
                    <a:pt x="2429891" y="6363462"/>
                    <a:pt x="2414651" y="6378702"/>
                    <a:pt x="2399411" y="6378702"/>
                  </a:cubicBezTo>
                  <a:cubicBezTo>
                    <a:pt x="2391791" y="6378702"/>
                    <a:pt x="2391791" y="6378702"/>
                    <a:pt x="2384171" y="6378702"/>
                  </a:cubicBezTo>
                  <a:close/>
                  <a:moveTo>
                    <a:pt x="4059809" y="6348222"/>
                  </a:moveTo>
                  <a:cubicBezTo>
                    <a:pt x="4052189" y="6325362"/>
                    <a:pt x="4067429" y="6302502"/>
                    <a:pt x="4090289" y="6302502"/>
                  </a:cubicBezTo>
                  <a:cubicBezTo>
                    <a:pt x="4105529" y="6294882"/>
                    <a:pt x="4128389" y="6302502"/>
                    <a:pt x="4136009" y="6325362"/>
                  </a:cubicBezTo>
                  <a:cubicBezTo>
                    <a:pt x="4143629" y="6348222"/>
                    <a:pt x="4128389" y="6371082"/>
                    <a:pt x="4105529" y="6371082"/>
                  </a:cubicBezTo>
                  <a:cubicBezTo>
                    <a:pt x="4105529" y="6371082"/>
                    <a:pt x="4097909" y="6371082"/>
                    <a:pt x="4097909" y="6371082"/>
                  </a:cubicBezTo>
                  <a:cubicBezTo>
                    <a:pt x="4082669" y="6371082"/>
                    <a:pt x="4067429" y="6363462"/>
                    <a:pt x="4059809" y="6348222"/>
                  </a:cubicBezTo>
                  <a:close/>
                  <a:moveTo>
                    <a:pt x="2178558" y="6310122"/>
                  </a:moveTo>
                  <a:cubicBezTo>
                    <a:pt x="2163318" y="6302502"/>
                    <a:pt x="2148078" y="6279642"/>
                    <a:pt x="2155698" y="6264402"/>
                  </a:cubicBezTo>
                  <a:cubicBezTo>
                    <a:pt x="2163318" y="6241542"/>
                    <a:pt x="2186178" y="6233922"/>
                    <a:pt x="2209038" y="6241542"/>
                  </a:cubicBezTo>
                  <a:cubicBezTo>
                    <a:pt x="2224278" y="6249162"/>
                    <a:pt x="2239518" y="6264402"/>
                    <a:pt x="2231898" y="6287262"/>
                  </a:cubicBezTo>
                  <a:cubicBezTo>
                    <a:pt x="2224278" y="6302502"/>
                    <a:pt x="2209038" y="6310122"/>
                    <a:pt x="2193798" y="6310122"/>
                  </a:cubicBezTo>
                  <a:cubicBezTo>
                    <a:pt x="2186178" y="6310122"/>
                    <a:pt x="2186178" y="6310122"/>
                    <a:pt x="2178558" y="6310122"/>
                  </a:cubicBezTo>
                  <a:close/>
                  <a:moveTo>
                    <a:pt x="4265549" y="6287262"/>
                  </a:moveTo>
                  <a:cubicBezTo>
                    <a:pt x="4257929" y="6264402"/>
                    <a:pt x="4273169" y="6241542"/>
                    <a:pt x="4288409" y="6233922"/>
                  </a:cubicBezTo>
                  <a:cubicBezTo>
                    <a:pt x="4311269" y="6226302"/>
                    <a:pt x="4334129" y="6241542"/>
                    <a:pt x="4341749" y="6256782"/>
                  </a:cubicBezTo>
                  <a:cubicBezTo>
                    <a:pt x="4341749" y="6279642"/>
                    <a:pt x="4334129" y="6302502"/>
                    <a:pt x="4311269" y="6310122"/>
                  </a:cubicBezTo>
                  <a:cubicBezTo>
                    <a:pt x="4311269" y="6310122"/>
                    <a:pt x="4303649" y="6310122"/>
                    <a:pt x="4303649" y="6310122"/>
                  </a:cubicBezTo>
                  <a:cubicBezTo>
                    <a:pt x="4288409" y="6310122"/>
                    <a:pt x="4273169" y="6302502"/>
                    <a:pt x="4265549" y="6287262"/>
                  </a:cubicBezTo>
                  <a:close/>
                  <a:moveTo>
                    <a:pt x="1980565" y="6233922"/>
                  </a:moveTo>
                  <a:cubicBezTo>
                    <a:pt x="1957705" y="6226302"/>
                    <a:pt x="1950085" y="6203442"/>
                    <a:pt x="1957705" y="6180582"/>
                  </a:cubicBezTo>
                  <a:cubicBezTo>
                    <a:pt x="1965325" y="6165342"/>
                    <a:pt x="1988185" y="6157722"/>
                    <a:pt x="2011045" y="6165342"/>
                  </a:cubicBezTo>
                  <a:cubicBezTo>
                    <a:pt x="2026285" y="6172962"/>
                    <a:pt x="2033905" y="6195822"/>
                    <a:pt x="2026285" y="6211062"/>
                  </a:cubicBezTo>
                  <a:cubicBezTo>
                    <a:pt x="2018665" y="6226302"/>
                    <a:pt x="2011045" y="6233922"/>
                    <a:pt x="1995805" y="6233922"/>
                  </a:cubicBezTo>
                  <a:cubicBezTo>
                    <a:pt x="1988185" y="6233922"/>
                    <a:pt x="1980565" y="6233922"/>
                    <a:pt x="1980565" y="6233922"/>
                  </a:cubicBezTo>
                  <a:close/>
                  <a:moveTo>
                    <a:pt x="4463542" y="6211062"/>
                  </a:moveTo>
                  <a:cubicBezTo>
                    <a:pt x="4455922" y="6188202"/>
                    <a:pt x="4463542" y="6165342"/>
                    <a:pt x="4486402" y="6157722"/>
                  </a:cubicBezTo>
                  <a:cubicBezTo>
                    <a:pt x="4509262" y="6150102"/>
                    <a:pt x="4524502" y="6157722"/>
                    <a:pt x="4539742" y="6180582"/>
                  </a:cubicBezTo>
                  <a:cubicBezTo>
                    <a:pt x="4547362" y="6195822"/>
                    <a:pt x="4532122" y="6218682"/>
                    <a:pt x="4516882" y="6226302"/>
                  </a:cubicBezTo>
                  <a:cubicBezTo>
                    <a:pt x="4509262" y="6233922"/>
                    <a:pt x="4509262" y="6233922"/>
                    <a:pt x="4501642" y="6233922"/>
                  </a:cubicBezTo>
                  <a:cubicBezTo>
                    <a:pt x="4486402" y="6233922"/>
                    <a:pt x="4471162" y="6226302"/>
                    <a:pt x="4463542" y="6211062"/>
                  </a:cubicBezTo>
                  <a:close/>
                  <a:moveTo>
                    <a:pt x="1782445" y="6142482"/>
                  </a:moveTo>
                  <a:cubicBezTo>
                    <a:pt x="1759585" y="6134862"/>
                    <a:pt x="1751965" y="6112002"/>
                    <a:pt x="1767205" y="6089142"/>
                  </a:cubicBezTo>
                  <a:cubicBezTo>
                    <a:pt x="1774825" y="6073902"/>
                    <a:pt x="1797685" y="6066282"/>
                    <a:pt x="1812925" y="6073902"/>
                  </a:cubicBezTo>
                  <a:cubicBezTo>
                    <a:pt x="1835785" y="6081522"/>
                    <a:pt x="1843405" y="6104382"/>
                    <a:pt x="1835785" y="6127242"/>
                  </a:cubicBezTo>
                  <a:cubicBezTo>
                    <a:pt x="1828165" y="6134862"/>
                    <a:pt x="1812925" y="6142482"/>
                    <a:pt x="1797685" y="6142482"/>
                  </a:cubicBezTo>
                  <a:cubicBezTo>
                    <a:pt x="1790065" y="6142482"/>
                    <a:pt x="1790065" y="6142482"/>
                    <a:pt x="1782445" y="6142482"/>
                  </a:cubicBezTo>
                  <a:close/>
                  <a:moveTo>
                    <a:pt x="4661535" y="6119622"/>
                  </a:moveTo>
                  <a:cubicBezTo>
                    <a:pt x="4653915" y="6104382"/>
                    <a:pt x="4661535" y="6081522"/>
                    <a:pt x="4676775" y="6073902"/>
                  </a:cubicBezTo>
                  <a:cubicBezTo>
                    <a:pt x="4699635" y="6058662"/>
                    <a:pt x="4722495" y="6066282"/>
                    <a:pt x="4730115" y="6089142"/>
                  </a:cubicBezTo>
                  <a:cubicBezTo>
                    <a:pt x="4737735" y="6104382"/>
                    <a:pt x="4730115" y="6127242"/>
                    <a:pt x="4714875" y="6134862"/>
                  </a:cubicBezTo>
                  <a:cubicBezTo>
                    <a:pt x="4707255" y="6142482"/>
                    <a:pt x="4699635" y="6142482"/>
                    <a:pt x="4692015" y="6142482"/>
                  </a:cubicBezTo>
                  <a:cubicBezTo>
                    <a:pt x="4684395" y="6142482"/>
                    <a:pt x="4669155" y="6134862"/>
                    <a:pt x="4661535" y="6119622"/>
                  </a:cubicBezTo>
                  <a:close/>
                  <a:moveTo>
                    <a:pt x="1592072" y="6035802"/>
                  </a:moveTo>
                  <a:cubicBezTo>
                    <a:pt x="1576832" y="6028182"/>
                    <a:pt x="1569212" y="6005322"/>
                    <a:pt x="1576832" y="5982462"/>
                  </a:cubicBezTo>
                  <a:cubicBezTo>
                    <a:pt x="1592072" y="5967222"/>
                    <a:pt x="1614932" y="5959602"/>
                    <a:pt x="1630172" y="5974842"/>
                  </a:cubicBezTo>
                  <a:cubicBezTo>
                    <a:pt x="1645412" y="5982462"/>
                    <a:pt x="1653032" y="6005322"/>
                    <a:pt x="1645412" y="6020562"/>
                  </a:cubicBezTo>
                  <a:cubicBezTo>
                    <a:pt x="1637792" y="6035802"/>
                    <a:pt x="1622552" y="6043422"/>
                    <a:pt x="1607312" y="6043422"/>
                  </a:cubicBezTo>
                  <a:cubicBezTo>
                    <a:pt x="1607312" y="6043422"/>
                    <a:pt x="1599692" y="6043422"/>
                    <a:pt x="1592072" y="6035802"/>
                  </a:cubicBezTo>
                  <a:close/>
                  <a:moveTo>
                    <a:pt x="4852035" y="6020562"/>
                  </a:moveTo>
                  <a:cubicBezTo>
                    <a:pt x="4836795" y="6005322"/>
                    <a:pt x="4844415" y="5982462"/>
                    <a:pt x="4859655" y="5967222"/>
                  </a:cubicBezTo>
                  <a:cubicBezTo>
                    <a:pt x="4882515" y="5959602"/>
                    <a:pt x="4905375" y="5959602"/>
                    <a:pt x="4912995" y="5982462"/>
                  </a:cubicBezTo>
                  <a:cubicBezTo>
                    <a:pt x="4928235" y="5997702"/>
                    <a:pt x="4920615" y="6020562"/>
                    <a:pt x="4905375" y="6035802"/>
                  </a:cubicBezTo>
                  <a:cubicBezTo>
                    <a:pt x="4897755" y="6035802"/>
                    <a:pt x="4890135" y="6035802"/>
                    <a:pt x="4882515" y="6035802"/>
                  </a:cubicBezTo>
                  <a:cubicBezTo>
                    <a:pt x="4867275" y="6035802"/>
                    <a:pt x="4859655" y="6035802"/>
                    <a:pt x="4852035" y="6020562"/>
                  </a:cubicBezTo>
                  <a:close/>
                  <a:moveTo>
                    <a:pt x="1409319" y="5921502"/>
                  </a:moveTo>
                  <a:cubicBezTo>
                    <a:pt x="1394079" y="5906262"/>
                    <a:pt x="1386459" y="5883402"/>
                    <a:pt x="1401699" y="5868162"/>
                  </a:cubicBezTo>
                  <a:cubicBezTo>
                    <a:pt x="1409319" y="5852922"/>
                    <a:pt x="1432179" y="5845302"/>
                    <a:pt x="1455039" y="5860542"/>
                  </a:cubicBezTo>
                  <a:cubicBezTo>
                    <a:pt x="1470279" y="5868162"/>
                    <a:pt x="1470279" y="5891022"/>
                    <a:pt x="1462659" y="5906262"/>
                  </a:cubicBezTo>
                  <a:cubicBezTo>
                    <a:pt x="1455039" y="5921502"/>
                    <a:pt x="1439799" y="5929122"/>
                    <a:pt x="1432179" y="5929122"/>
                  </a:cubicBezTo>
                  <a:cubicBezTo>
                    <a:pt x="1424559" y="5929122"/>
                    <a:pt x="1416939" y="5921502"/>
                    <a:pt x="1409319" y="5921502"/>
                  </a:cubicBezTo>
                  <a:close/>
                  <a:moveTo>
                    <a:pt x="5034788" y="5906262"/>
                  </a:moveTo>
                  <a:cubicBezTo>
                    <a:pt x="5019548" y="5891022"/>
                    <a:pt x="5027168" y="5868162"/>
                    <a:pt x="5042408" y="5852922"/>
                  </a:cubicBezTo>
                  <a:cubicBezTo>
                    <a:pt x="5057648" y="5845302"/>
                    <a:pt x="5080508" y="5845302"/>
                    <a:pt x="5095748" y="5860542"/>
                  </a:cubicBezTo>
                  <a:cubicBezTo>
                    <a:pt x="5103368" y="5883402"/>
                    <a:pt x="5103368" y="5906262"/>
                    <a:pt x="5080508" y="5913882"/>
                  </a:cubicBezTo>
                  <a:cubicBezTo>
                    <a:pt x="5080508" y="5921502"/>
                    <a:pt x="5072888" y="5921502"/>
                    <a:pt x="5065268" y="5921502"/>
                  </a:cubicBezTo>
                  <a:cubicBezTo>
                    <a:pt x="5050028" y="5921502"/>
                    <a:pt x="5034788" y="5913882"/>
                    <a:pt x="5034788" y="5906262"/>
                  </a:cubicBezTo>
                  <a:close/>
                  <a:moveTo>
                    <a:pt x="1234059" y="5791962"/>
                  </a:moveTo>
                  <a:cubicBezTo>
                    <a:pt x="1218819" y="5776722"/>
                    <a:pt x="1211199" y="5753862"/>
                    <a:pt x="1226439" y="5738622"/>
                  </a:cubicBezTo>
                  <a:cubicBezTo>
                    <a:pt x="1241679" y="5723382"/>
                    <a:pt x="1264539" y="5715762"/>
                    <a:pt x="1279779" y="5731002"/>
                  </a:cubicBezTo>
                  <a:cubicBezTo>
                    <a:pt x="1295019" y="5746242"/>
                    <a:pt x="1302639" y="5769102"/>
                    <a:pt x="1287399" y="5784342"/>
                  </a:cubicBezTo>
                  <a:cubicBezTo>
                    <a:pt x="1279779" y="5791962"/>
                    <a:pt x="1272159" y="5799582"/>
                    <a:pt x="1256919" y="5799582"/>
                  </a:cubicBezTo>
                  <a:cubicBezTo>
                    <a:pt x="1249299" y="5799582"/>
                    <a:pt x="1241679" y="5799582"/>
                    <a:pt x="1234059" y="5791962"/>
                  </a:cubicBezTo>
                  <a:close/>
                  <a:moveTo>
                    <a:pt x="5202301" y="5784342"/>
                  </a:moveTo>
                  <a:cubicBezTo>
                    <a:pt x="5194681" y="5761482"/>
                    <a:pt x="5194681" y="5738622"/>
                    <a:pt x="5209921" y="5731002"/>
                  </a:cubicBezTo>
                  <a:cubicBezTo>
                    <a:pt x="5225161" y="5715762"/>
                    <a:pt x="5248021" y="5715762"/>
                    <a:pt x="5263261" y="5731002"/>
                  </a:cubicBezTo>
                  <a:cubicBezTo>
                    <a:pt x="5278501" y="5753862"/>
                    <a:pt x="5270881" y="5776722"/>
                    <a:pt x="5255641" y="5784342"/>
                  </a:cubicBezTo>
                  <a:cubicBezTo>
                    <a:pt x="5248021" y="5791962"/>
                    <a:pt x="5240401" y="5791962"/>
                    <a:pt x="5232781" y="5791962"/>
                  </a:cubicBezTo>
                  <a:cubicBezTo>
                    <a:pt x="5225161" y="5791962"/>
                    <a:pt x="5209921" y="5791962"/>
                    <a:pt x="5202301" y="5784342"/>
                  </a:cubicBezTo>
                  <a:close/>
                  <a:moveTo>
                    <a:pt x="1066292" y="5647055"/>
                  </a:moveTo>
                  <a:cubicBezTo>
                    <a:pt x="1051052" y="5639435"/>
                    <a:pt x="1051052" y="5608955"/>
                    <a:pt x="1066292" y="5593715"/>
                  </a:cubicBezTo>
                  <a:cubicBezTo>
                    <a:pt x="1081532" y="5578475"/>
                    <a:pt x="1104392" y="5578475"/>
                    <a:pt x="1119632" y="5593715"/>
                  </a:cubicBezTo>
                  <a:cubicBezTo>
                    <a:pt x="1134872" y="5608955"/>
                    <a:pt x="1134872" y="5631815"/>
                    <a:pt x="1119632" y="5647055"/>
                  </a:cubicBezTo>
                  <a:cubicBezTo>
                    <a:pt x="1112012" y="5654675"/>
                    <a:pt x="1104392" y="5662295"/>
                    <a:pt x="1096772" y="5662295"/>
                  </a:cubicBezTo>
                  <a:cubicBezTo>
                    <a:pt x="1081532" y="5662295"/>
                    <a:pt x="1073912" y="5654675"/>
                    <a:pt x="1066292" y="5647055"/>
                  </a:cubicBezTo>
                  <a:close/>
                  <a:moveTo>
                    <a:pt x="5369687" y="5647055"/>
                  </a:moveTo>
                  <a:cubicBezTo>
                    <a:pt x="5354447" y="5631815"/>
                    <a:pt x="5354447" y="5601335"/>
                    <a:pt x="5369687" y="5593715"/>
                  </a:cubicBezTo>
                  <a:cubicBezTo>
                    <a:pt x="5384927" y="5578475"/>
                    <a:pt x="5407787" y="5578475"/>
                    <a:pt x="5423027" y="5593715"/>
                  </a:cubicBezTo>
                  <a:cubicBezTo>
                    <a:pt x="5438267" y="5608955"/>
                    <a:pt x="5438267" y="5631815"/>
                    <a:pt x="5423027" y="5647055"/>
                  </a:cubicBezTo>
                  <a:cubicBezTo>
                    <a:pt x="5415407" y="5654675"/>
                    <a:pt x="5407787" y="5654675"/>
                    <a:pt x="5400167" y="5654675"/>
                  </a:cubicBezTo>
                  <a:cubicBezTo>
                    <a:pt x="5384927" y="5654675"/>
                    <a:pt x="5377307" y="5654675"/>
                    <a:pt x="5369687" y="5647055"/>
                  </a:cubicBezTo>
                  <a:close/>
                  <a:moveTo>
                    <a:pt x="914019" y="5502275"/>
                  </a:moveTo>
                  <a:cubicBezTo>
                    <a:pt x="898779" y="5487035"/>
                    <a:pt x="898779" y="5464175"/>
                    <a:pt x="914019" y="5448935"/>
                  </a:cubicBezTo>
                  <a:cubicBezTo>
                    <a:pt x="929259" y="5433695"/>
                    <a:pt x="952119" y="5433695"/>
                    <a:pt x="967359" y="5448935"/>
                  </a:cubicBezTo>
                  <a:cubicBezTo>
                    <a:pt x="982599" y="5464175"/>
                    <a:pt x="982599" y="5487035"/>
                    <a:pt x="967359" y="5502275"/>
                  </a:cubicBezTo>
                  <a:cubicBezTo>
                    <a:pt x="959739" y="5509895"/>
                    <a:pt x="952119" y="5509895"/>
                    <a:pt x="936879" y="5509895"/>
                  </a:cubicBezTo>
                  <a:cubicBezTo>
                    <a:pt x="929259" y="5509895"/>
                    <a:pt x="921639" y="5509895"/>
                    <a:pt x="914019" y="5502275"/>
                  </a:cubicBezTo>
                  <a:close/>
                  <a:moveTo>
                    <a:pt x="5522087" y="5494655"/>
                  </a:moveTo>
                  <a:cubicBezTo>
                    <a:pt x="5506847" y="5479415"/>
                    <a:pt x="5506847" y="5456555"/>
                    <a:pt x="5522087" y="5441315"/>
                  </a:cubicBezTo>
                  <a:cubicBezTo>
                    <a:pt x="5537327" y="5426075"/>
                    <a:pt x="5560187" y="5426075"/>
                    <a:pt x="5575427" y="5441315"/>
                  </a:cubicBezTo>
                  <a:cubicBezTo>
                    <a:pt x="5590667" y="5456555"/>
                    <a:pt x="5590667" y="5479415"/>
                    <a:pt x="5575427" y="5494655"/>
                  </a:cubicBezTo>
                  <a:cubicBezTo>
                    <a:pt x="5567807" y="5502275"/>
                    <a:pt x="5560187" y="5509895"/>
                    <a:pt x="5552567" y="5509895"/>
                  </a:cubicBezTo>
                  <a:cubicBezTo>
                    <a:pt x="5544947" y="5509895"/>
                    <a:pt x="5529707" y="5502275"/>
                    <a:pt x="5522087" y="5494655"/>
                  </a:cubicBezTo>
                  <a:close/>
                  <a:moveTo>
                    <a:pt x="769366" y="5342255"/>
                  </a:moveTo>
                  <a:cubicBezTo>
                    <a:pt x="754126" y="5319395"/>
                    <a:pt x="754126" y="5296535"/>
                    <a:pt x="769366" y="5288915"/>
                  </a:cubicBezTo>
                  <a:cubicBezTo>
                    <a:pt x="784606" y="5273675"/>
                    <a:pt x="815086" y="5273675"/>
                    <a:pt x="822706" y="5288915"/>
                  </a:cubicBezTo>
                  <a:cubicBezTo>
                    <a:pt x="837946" y="5304155"/>
                    <a:pt x="837946" y="5327015"/>
                    <a:pt x="822706" y="5342255"/>
                  </a:cubicBezTo>
                  <a:cubicBezTo>
                    <a:pt x="815086" y="5349875"/>
                    <a:pt x="807466" y="5349875"/>
                    <a:pt x="799846" y="5349875"/>
                  </a:cubicBezTo>
                  <a:cubicBezTo>
                    <a:pt x="784606" y="5349875"/>
                    <a:pt x="776986" y="5349875"/>
                    <a:pt x="769366" y="5342255"/>
                  </a:cubicBezTo>
                  <a:close/>
                  <a:moveTo>
                    <a:pt x="5666867" y="5342255"/>
                  </a:moveTo>
                  <a:cubicBezTo>
                    <a:pt x="5651627" y="5327015"/>
                    <a:pt x="5651627" y="5304155"/>
                    <a:pt x="5666867" y="5288915"/>
                  </a:cubicBezTo>
                  <a:cubicBezTo>
                    <a:pt x="5682107" y="5266055"/>
                    <a:pt x="5704967" y="5266055"/>
                    <a:pt x="5720207" y="5281295"/>
                  </a:cubicBezTo>
                  <a:cubicBezTo>
                    <a:pt x="5735447" y="5296535"/>
                    <a:pt x="5735447" y="5319395"/>
                    <a:pt x="5720207" y="5334635"/>
                  </a:cubicBezTo>
                  <a:cubicBezTo>
                    <a:pt x="5712587" y="5342255"/>
                    <a:pt x="5704967" y="5349875"/>
                    <a:pt x="5697347" y="5349875"/>
                  </a:cubicBezTo>
                  <a:cubicBezTo>
                    <a:pt x="5682107" y="5349875"/>
                    <a:pt x="5674487" y="5342255"/>
                    <a:pt x="5666867" y="5342255"/>
                  </a:cubicBezTo>
                  <a:close/>
                  <a:moveTo>
                    <a:pt x="632206" y="5166995"/>
                  </a:moveTo>
                  <a:cubicBezTo>
                    <a:pt x="616966" y="5151755"/>
                    <a:pt x="624586" y="5128895"/>
                    <a:pt x="639826" y="5113655"/>
                  </a:cubicBezTo>
                  <a:cubicBezTo>
                    <a:pt x="655066" y="5106035"/>
                    <a:pt x="685546" y="5106035"/>
                    <a:pt x="693166" y="5121275"/>
                  </a:cubicBezTo>
                  <a:cubicBezTo>
                    <a:pt x="708406" y="5144135"/>
                    <a:pt x="700786" y="5166995"/>
                    <a:pt x="685546" y="5174615"/>
                  </a:cubicBezTo>
                  <a:cubicBezTo>
                    <a:pt x="677926" y="5182235"/>
                    <a:pt x="670306" y="5182235"/>
                    <a:pt x="662686" y="5182235"/>
                  </a:cubicBezTo>
                  <a:cubicBezTo>
                    <a:pt x="655066" y="5182235"/>
                    <a:pt x="639826" y="5182235"/>
                    <a:pt x="632206" y="5166995"/>
                  </a:cubicBezTo>
                  <a:close/>
                  <a:moveTo>
                    <a:pt x="5803900" y="5174615"/>
                  </a:moveTo>
                  <a:cubicBezTo>
                    <a:pt x="5788660" y="5159375"/>
                    <a:pt x="5781040" y="5136515"/>
                    <a:pt x="5796280" y="5121275"/>
                  </a:cubicBezTo>
                  <a:cubicBezTo>
                    <a:pt x="5811520" y="5106035"/>
                    <a:pt x="5834380" y="5098415"/>
                    <a:pt x="5849620" y="5113655"/>
                  </a:cubicBezTo>
                  <a:cubicBezTo>
                    <a:pt x="5864860" y="5121275"/>
                    <a:pt x="5872480" y="5144135"/>
                    <a:pt x="5857240" y="5166995"/>
                  </a:cubicBezTo>
                  <a:cubicBezTo>
                    <a:pt x="5849620" y="5174615"/>
                    <a:pt x="5842000" y="5182235"/>
                    <a:pt x="5826760" y="5182235"/>
                  </a:cubicBezTo>
                  <a:cubicBezTo>
                    <a:pt x="5819140" y="5182235"/>
                    <a:pt x="5811520" y="5174615"/>
                    <a:pt x="5803900" y="5174615"/>
                  </a:cubicBezTo>
                  <a:close/>
                  <a:moveTo>
                    <a:pt x="510286" y="4991608"/>
                  </a:moveTo>
                  <a:cubicBezTo>
                    <a:pt x="495046" y="4976368"/>
                    <a:pt x="502666" y="4945888"/>
                    <a:pt x="517906" y="4938268"/>
                  </a:cubicBezTo>
                  <a:cubicBezTo>
                    <a:pt x="540766" y="4923028"/>
                    <a:pt x="563626" y="4930648"/>
                    <a:pt x="571246" y="4945888"/>
                  </a:cubicBezTo>
                  <a:cubicBezTo>
                    <a:pt x="586486" y="4968748"/>
                    <a:pt x="578866" y="4991608"/>
                    <a:pt x="563626" y="4999228"/>
                  </a:cubicBezTo>
                  <a:cubicBezTo>
                    <a:pt x="556006" y="5006848"/>
                    <a:pt x="548386" y="5006848"/>
                    <a:pt x="540766" y="5006848"/>
                  </a:cubicBezTo>
                  <a:cubicBezTo>
                    <a:pt x="533146" y="5006848"/>
                    <a:pt x="517906" y="4999228"/>
                    <a:pt x="510286" y="4991608"/>
                  </a:cubicBezTo>
                  <a:close/>
                  <a:moveTo>
                    <a:pt x="5925693" y="4999228"/>
                  </a:moveTo>
                  <a:cubicBezTo>
                    <a:pt x="5910453" y="4983988"/>
                    <a:pt x="5902833" y="4961128"/>
                    <a:pt x="5918073" y="4945888"/>
                  </a:cubicBezTo>
                  <a:cubicBezTo>
                    <a:pt x="5925693" y="4923028"/>
                    <a:pt x="5948553" y="4923028"/>
                    <a:pt x="5971413" y="4930648"/>
                  </a:cubicBezTo>
                  <a:cubicBezTo>
                    <a:pt x="5986653" y="4945888"/>
                    <a:pt x="5994273" y="4968748"/>
                    <a:pt x="5979033" y="4983988"/>
                  </a:cubicBezTo>
                  <a:cubicBezTo>
                    <a:pt x="5971413" y="4999228"/>
                    <a:pt x="5963793" y="5006848"/>
                    <a:pt x="5948553" y="5006848"/>
                  </a:cubicBezTo>
                  <a:cubicBezTo>
                    <a:pt x="5940933" y="5006848"/>
                    <a:pt x="5933313" y="4999228"/>
                    <a:pt x="5925693" y="4999228"/>
                  </a:cubicBezTo>
                  <a:close/>
                  <a:moveTo>
                    <a:pt x="396113" y="4801108"/>
                  </a:moveTo>
                  <a:cubicBezTo>
                    <a:pt x="388493" y="4785868"/>
                    <a:pt x="396113" y="4763008"/>
                    <a:pt x="411353" y="4755388"/>
                  </a:cubicBezTo>
                  <a:cubicBezTo>
                    <a:pt x="434213" y="4740148"/>
                    <a:pt x="457073" y="4747768"/>
                    <a:pt x="464693" y="4770628"/>
                  </a:cubicBezTo>
                  <a:cubicBezTo>
                    <a:pt x="479933" y="4785868"/>
                    <a:pt x="472313" y="4808728"/>
                    <a:pt x="449453" y="4816348"/>
                  </a:cubicBezTo>
                  <a:cubicBezTo>
                    <a:pt x="441833" y="4823968"/>
                    <a:pt x="441833" y="4823968"/>
                    <a:pt x="434213" y="4823968"/>
                  </a:cubicBezTo>
                  <a:cubicBezTo>
                    <a:pt x="418973" y="4823968"/>
                    <a:pt x="403733" y="4816348"/>
                    <a:pt x="396113" y="4801108"/>
                  </a:cubicBezTo>
                  <a:close/>
                  <a:moveTo>
                    <a:pt x="6039993" y="4816348"/>
                  </a:moveTo>
                  <a:cubicBezTo>
                    <a:pt x="6017133" y="4801108"/>
                    <a:pt x="6017133" y="4778248"/>
                    <a:pt x="6024753" y="4763008"/>
                  </a:cubicBezTo>
                  <a:cubicBezTo>
                    <a:pt x="6032373" y="4740148"/>
                    <a:pt x="6055233" y="4740148"/>
                    <a:pt x="6078093" y="4747768"/>
                  </a:cubicBezTo>
                  <a:cubicBezTo>
                    <a:pt x="6093333" y="4755388"/>
                    <a:pt x="6100953" y="4778248"/>
                    <a:pt x="6093333" y="4801108"/>
                  </a:cubicBezTo>
                  <a:cubicBezTo>
                    <a:pt x="6085713" y="4808728"/>
                    <a:pt x="6070473" y="4816348"/>
                    <a:pt x="6055233" y="4816348"/>
                  </a:cubicBezTo>
                  <a:cubicBezTo>
                    <a:pt x="6047613" y="4816348"/>
                    <a:pt x="6047613" y="4816348"/>
                    <a:pt x="6039993" y="4816348"/>
                  </a:cubicBezTo>
                  <a:close/>
                  <a:moveTo>
                    <a:pt x="304673" y="4610608"/>
                  </a:moveTo>
                  <a:cubicBezTo>
                    <a:pt x="289433" y="4595368"/>
                    <a:pt x="297053" y="4572508"/>
                    <a:pt x="319913" y="4557268"/>
                  </a:cubicBezTo>
                  <a:cubicBezTo>
                    <a:pt x="342773" y="4549648"/>
                    <a:pt x="358013" y="4557268"/>
                    <a:pt x="373253" y="4580128"/>
                  </a:cubicBezTo>
                  <a:cubicBezTo>
                    <a:pt x="380873" y="4595368"/>
                    <a:pt x="373253" y="4618228"/>
                    <a:pt x="350393" y="4625848"/>
                  </a:cubicBezTo>
                  <a:cubicBezTo>
                    <a:pt x="350393" y="4633468"/>
                    <a:pt x="342773" y="4633468"/>
                    <a:pt x="335153" y="4633468"/>
                  </a:cubicBezTo>
                  <a:cubicBezTo>
                    <a:pt x="319913" y="4633468"/>
                    <a:pt x="304673" y="4625848"/>
                    <a:pt x="304673" y="4610608"/>
                  </a:cubicBezTo>
                  <a:close/>
                  <a:moveTo>
                    <a:pt x="6139053" y="4625848"/>
                  </a:moveTo>
                  <a:cubicBezTo>
                    <a:pt x="6116193" y="4618228"/>
                    <a:pt x="6108573" y="4595368"/>
                    <a:pt x="6116193" y="4572508"/>
                  </a:cubicBezTo>
                  <a:cubicBezTo>
                    <a:pt x="6131433" y="4557268"/>
                    <a:pt x="6154293" y="4542028"/>
                    <a:pt x="6169533" y="4557268"/>
                  </a:cubicBezTo>
                  <a:cubicBezTo>
                    <a:pt x="6192393" y="4564888"/>
                    <a:pt x="6200013" y="4587748"/>
                    <a:pt x="6192393" y="4602988"/>
                  </a:cubicBezTo>
                  <a:cubicBezTo>
                    <a:pt x="6184773" y="4618228"/>
                    <a:pt x="6169533" y="4625848"/>
                    <a:pt x="6154293" y="4625848"/>
                  </a:cubicBezTo>
                  <a:cubicBezTo>
                    <a:pt x="6146673" y="4625848"/>
                    <a:pt x="6146673" y="4625848"/>
                    <a:pt x="6139053" y="4625848"/>
                  </a:cubicBezTo>
                  <a:close/>
                  <a:moveTo>
                    <a:pt x="213233" y="4412488"/>
                  </a:moveTo>
                  <a:cubicBezTo>
                    <a:pt x="205613" y="4389628"/>
                    <a:pt x="220853" y="4366768"/>
                    <a:pt x="236093" y="4359148"/>
                  </a:cubicBezTo>
                  <a:cubicBezTo>
                    <a:pt x="258953" y="4351528"/>
                    <a:pt x="281813" y="4366768"/>
                    <a:pt x="289433" y="4382008"/>
                  </a:cubicBezTo>
                  <a:cubicBezTo>
                    <a:pt x="297053" y="4404868"/>
                    <a:pt x="281813" y="4427728"/>
                    <a:pt x="266573" y="4435348"/>
                  </a:cubicBezTo>
                  <a:cubicBezTo>
                    <a:pt x="258953" y="4435348"/>
                    <a:pt x="258953" y="4435348"/>
                    <a:pt x="251333" y="4435348"/>
                  </a:cubicBezTo>
                  <a:cubicBezTo>
                    <a:pt x="236093" y="4435348"/>
                    <a:pt x="220853" y="4427728"/>
                    <a:pt x="213233" y="4412488"/>
                  </a:cubicBezTo>
                  <a:close/>
                  <a:moveTo>
                    <a:pt x="6222746" y="4427728"/>
                  </a:moveTo>
                  <a:cubicBezTo>
                    <a:pt x="6207506" y="4420108"/>
                    <a:pt x="6192266" y="4397248"/>
                    <a:pt x="6199886" y="4374388"/>
                  </a:cubicBezTo>
                  <a:cubicBezTo>
                    <a:pt x="6207506" y="4359148"/>
                    <a:pt x="6230366" y="4351528"/>
                    <a:pt x="6253226" y="4359148"/>
                  </a:cubicBezTo>
                  <a:cubicBezTo>
                    <a:pt x="6268466" y="4366768"/>
                    <a:pt x="6283706" y="4382008"/>
                    <a:pt x="6276086" y="4404868"/>
                  </a:cubicBezTo>
                  <a:cubicBezTo>
                    <a:pt x="6268466" y="4420108"/>
                    <a:pt x="6253226" y="4427728"/>
                    <a:pt x="6237986" y="4427728"/>
                  </a:cubicBezTo>
                  <a:cubicBezTo>
                    <a:pt x="6230366" y="4427728"/>
                    <a:pt x="6230366" y="4427728"/>
                    <a:pt x="6222746" y="4427728"/>
                  </a:cubicBezTo>
                  <a:close/>
                  <a:moveTo>
                    <a:pt x="144653" y="4206748"/>
                  </a:moveTo>
                  <a:cubicBezTo>
                    <a:pt x="137033" y="4183888"/>
                    <a:pt x="152273" y="4168648"/>
                    <a:pt x="167513" y="4161028"/>
                  </a:cubicBezTo>
                  <a:cubicBezTo>
                    <a:pt x="190373" y="4153408"/>
                    <a:pt x="213233" y="4161028"/>
                    <a:pt x="220853" y="4183888"/>
                  </a:cubicBezTo>
                  <a:cubicBezTo>
                    <a:pt x="220853" y="4206748"/>
                    <a:pt x="213233" y="4229608"/>
                    <a:pt x="190373" y="4229608"/>
                  </a:cubicBezTo>
                  <a:cubicBezTo>
                    <a:pt x="190373" y="4237228"/>
                    <a:pt x="182753" y="4237228"/>
                    <a:pt x="182753" y="4237228"/>
                  </a:cubicBezTo>
                  <a:cubicBezTo>
                    <a:pt x="167513" y="4237228"/>
                    <a:pt x="152273" y="4221988"/>
                    <a:pt x="144653" y="4206748"/>
                  </a:cubicBezTo>
                  <a:close/>
                  <a:moveTo>
                    <a:pt x="6298819" y="4221988"/>
                  </a:moveTo>
                  <a:cubicBezTo>
                    <a:pt x="6275959" y="4221988"/>
                    <a:pt x="6268339" y="4199128"/>
                    <a:pt x="6268339" y="4176268"/>
                  </a:cubicBezTo>
                  <a:cubicBezTo>
                    <a:pt x="6275959" y="4161028"/>
                    <a:pt x="6298819" y="4145788"/>
                    <a:pt x="6321679" y="4153408"/>
                  </a:cubicBezTo>
                  <a:cubicBezTo>
                    <a:pt x="6336919" y="4161028"/>
                    <a:pt x="6352159" y="4176268"/>
                    <a:pt x="6344539" y="4199128"/>
                  </a:cubicBezTo>
                  <a:cubicBezTo>
                    <a:pt x="6336919" y="4214368"/>
                    <a:pt x="6321679" y="4229608"/>
                    <a:pt x="6306439" y="4229608"/>
                  </a:cubicBezTo>
                  <a:cubicBezTo>
                    <a:pt x="6306439" y="4229608"/>
                    <a:pt x="6298819" y="4229608"/>
                    <a:pt x="6298819" y="4221988"/>
                  </a:cubicBezTo>
                  <a:close/>
                  <a:moveTo>
                    <a:pt x="91440" y="4000881"/>
                  </a:moveTo>
                  <a:cubicBezTo>
                    <a:pt x="83820" y="3978021"/>
                    <a:pt x="99060" y="3955161"/>
                    <a:pt x="114300" y="3955161"/>
                  </a:cubicBezTo>
                  <a:cubicBezTo>
                    <a:pt x="137160" y="3947541"/>
                    <a:pt x="160020" y="3962781"/>
                    <a:pt x="160020" y="3978021"/>
                  </a:cubicBezTo>
                  <a:cubicBezTo>
                    <a:pt x="167640" y="4000881"/>
                    <a:pt x="152400" y="4023741"/>
                    <a:pt x="137160" y="4023741"/>
                  </a:cubicBezTo>
                  <a:cubicBezTo>
                    <a:pt x="129540" y="4023741"/>
                    <a:pt x="129540" y="4023741"/>
                    <a:pt x="121920" y="4023741"/>
                  </a:cubicBezTo>
                  <a:cubicBezTo>
                    <a:pt x="106680" y="4023741"/>
                    <a:pt x="91440" y="4016121"/>
                    <a:pt x="91440" y="4000881"/>
                  </a:cubicBezTo>
                  <a:close/>
                  <a:moveTo>
                    <a:pt x="6352286" y="4016121"/>
                  </a:moveTo>
                  <a:cubicBezTo>
                    <a:pt x="6337046" y="4016121"/>
                    <a:pt x="6321806" y="3993261"/>
                    <a:pt x="6329426" y="3970401"/>
                  </a:cubicBezTo>
                  <a:cubicBezTo>
                    <a:pt x="6329426" y="3955161"/>
                    <a:pt x="6352286" y="3939921"/>
                    <a:pt x="6375146" y="3947541"/>
                  </a:cubicBezTo>
                  <a:cubicBezTo>
                    <a:pt x="6390386" y="3947541"/>
                    <a:pt x="6405626" y="3970401"/>
                    <a:pt x="6398006" y="3993261"/>
                  </a:cubicBezTo>
                  <a:cubicBezTo>
                    <a:pt x="6398006" y="4008501"/>
                    <a:pt x="6382766" y="4023741"/>
                    <a:pt x="6367526" y="4023741"/>
                  </a:cubicBezTo>
                  <a:cubicBezTo>
                    <a:pt x="6359906" y="4023741"/>
                    <a:pt x="6359906" y="4016121"/>
                    <a:pt x="6352286" y="4016121"/>
                  </a:cubicBezTo>
                  <a:close/>
                  <a:moveTo>
                    <a:pt x="45720" y="3787521"/>
                  </a:moveTo>
                  <a:cubicBezTo>
                    <a:pt x="38100" y="3764661"/>
                    <a:pt x="53340" y="3741801"/>
                    <a:pt x="76200" y="3741801"/>
                  </a:cubicBezTo>
                  <a:cubicBezTo>
                    <a:pt x="99060" y="3741801"/>
                    <a:pt x="114300" y="3749421"/>
                    <a:pt x="121920" y="3772281"/>
                  </a:cubicBezTo>
                  <a:cubicBezTo>
                    <a:pt x="121920" y="3795141"/>
                    <a:pt x="106680" y="3810381"/>
                    <a:pt x="91440" y="3818001"/>
                  </a:cubicBezTo>
                  <a:cubicBezTo>
                    <a:pt x="83820" y="3818001"/>
                    <a:pt x="83820" y="3818001"/>
                    <a:pt x="83820" y="3818001"/>
                  </a:cubicBezTo>
                  <a:cubicBezTo>
                    <a:pt x="60960" y="3818001"/>
                    <a:pt x="45720" y="3802761"/>
                    <a:pt x="45720" y="3787521"/>
                  </a:cubicBezTo>
                  <a:close/>
                  <a:moveTo>
                    <a:pt x="6398006" y="3810381"/>
                  </a:moveTo>
                  <a:cubicBezTo>
                    <a:pt x="6382766" y="3802761"/>
                    <a:pt x="6367526" y="3787521"/>
                    <a:pt x="6367526" y="3764661"/>
                  </a:cubicBezTo>
                  <a:cubicBezTo>
                    <a:pt x="6375146" y="3741801"/>
                    <a:pt x="6390386" y="3734181"/>
                    <a:pt x="6413246" y="3734181"/>
                  </a:cubicBezTo>
                  <a:cubicBezTo>
                    <a:pt x="6436106" y="3734181"/>
                    <a:pt x="6443726" y="3757041"/>
                    <a:pt x="6443726" y="3779901"/>
                  </a:cubicBezTo>
                  <a:cubicBezTo>
                    <a:pt x="6443726" y="3795141"/>
                    <a:pt x="6428486" y="3810381"/>
                    <a:pt x="6405626" y="3810381"/>
                  </a:cubicBezTo>
                  <a:cubicBezTo>
                    <a:pt x="6405626" y="3810381"/>
                    <a:pt x="6405626" y="3810381"/>
                    <a:pt x="6398006" y="3810381"/>
                  </a:cubicBezTo>
                  <a:close/>
                  <a:moveTo>
                    <a:pt x="15240" y="3574161"/>
                  </a:moveTo>
                  <a:cubicBezTo>
                    <a:pt x="15240" y="3551301"/>
                    <a:pt x="30480" y="3528441"/>
                    <a:pt x="53340" y="3528441"/>
                  </a:cubicBezTo>
                  <a:cubicBezTo>
                    <a:pt x="68580" y="3528441"/>
                    <a:pt x="91440" y="3543681"/>
                    <a:pt x="91440" y="3566541"/>
                  </a:cubicBezTo>
                  <a:cubicBezTo>
                    <a:pt x="91440" y="3581781"/>
                    <a:pt x="76200" y="3604641"/>
                    <a:pt x="60960" y="3604641"/>
                  </a:cubicBezTo>
                  <a:cubicBezTo>
                    <a:pt x="53340" y="3604641"/>
                    <a:pt x="53340" y="3604641"/>
                    <a:pt x="53340" y="3604641"/>
                  </a:cubicBezTo>
                  <a:cubicBezTo>
                    <a:pt x="38100" y="3604641"/>
                    <a:pt x="15240" y="3589401"/>
                    <a:pt x="15240" y="3574161"/>
                  </a:cubicBezTo>
                  <a:close/>
                  <a:moveTo>
                    <a:pt x="6428486" y="3597021"/>
                  </a:moveTo>
                  <a:cubicBezTo>
                    <a:pt x="6413246" y="3597021"/>
                    <a:pt x="6398006" y="3574161"/>
                    <a:pt x="6398006" y="3558921"/>
                  </a:cubicBezTo>
                  <a:cubicBezTo>
                    <a:pt x="6398006" y="3536061"/>
                    <a:pt x="6420866" y="3520821"/>
                    <a:pt x="6436106" y="3520821"/>
                  </a:cubicBezTo>
                  <a:cubicBezTo>
                    <a:pt x="6458966" y="3520821"/>
                    <a:pt x="6474206" y="3543681"/>
                    <a:pt x="6474206" y="3566541"/>
                  </a:cubicBezTo>
                  <a:cubicBezTo>
                    <a:pt x="6474206" y="3581781"/>
                    <a:pt x="6451346" y="3597021"/>
                    <a:pt x="6436106" y="3597021"/>
                  </a:cubicBezTo>
                  <a:cubicBezTo>
                    <a:pt x="6436106" y="3597021"/>
                    <a:pt x="6428486" y="3597021"/>
                    <a:pt x="6428486" y="3597021"/>
                  </a:cubicBezTo>
                  <a:close/>
                  <a:moveTo>
                    <a:pt x="0" y="3353181"/>
                  </a:moveTo>
                  <a:cubicBezTo>
                    <a:pt x="0" y="3330321"/>
                    <a:pt x="15240" y="3315081"/>
                    <a:pt x="38100" y="3315081"/>
                  </a:cubicBezTo>
                  <a:cubicBezTo>
                    <a:pt x="60960" y="3315081"/>
                    <a:pt x="76200" y="3330321"/>
                    <a:pt x="76200" y="3353181"/>
                  </a:cubicBezTo>
                  <a:cubicBezTo>
                    <a:pt x="76200" y="3376041"/>
                    <a:pt x="60960" y="3391281"/>
                    <a:pt x="38100" y="3391281"/>
                  </a:cubicBezTo>
                  <a:cubicBezTo>
                    <a:pt x="15240" y="3391281"/>
                    <a:pt x="0" y="3376041"/>
                    <a:pt x="0" y="3353181"/>
                  </a:cubicBezTo>
                  <a:close/>
                  <a:moveTo>
                    <a:pt x="6443599" y="3383661"/>
                  </a:moveTo>
                  <a:cubicBezTo>
                    <a:pt x="6428359" y="3383661"/>
                    <a:pt x="6413119" y="3368421"/>
                    <a:pt x="6413119" y="3345561"/>
                  </a:cubicBezTo>
                  <a:cubicBezTo>
                    <a:pt x="6413119" y="3322701"/>
                    <a:pt x="6428359" y="3307461"/>
                    <a:pt x="6451219" y="3307461"/>
                  </a:cubicBezTo>
                  <a:cubicBezTo>
                    <a:pt x="6474079" y="3307461"/>
                    <a:pt x="6489319" y="3322701"/>
                    <a:pt x="6489319" y="3345561"/>
                  </a:cubicBezTo>
                  <a:cubicBezTo>
                    <a:pt x="6489319" y="3368421"/>
                    <a:pt x="6466459" y="3383661"/>
                    <a:pt x="6451219" y="3383661"/>
                  </a:cubicBezTo>
                  <a:cubicBezTo>
                    <a:pt x="6451219" y="3383661"/>
                    <a:pt x="6443599" y="3383661"/>
                    <a:pt x="6443599" y="3383661"/>
                  </a:cubicBezTo>
                  <a:close/>
                  <a:moveTo>
                    <a:pt x="38100" y="3177921"/>
                  </a:moveTo>
                  <a:cubicBezTo>
                    <a:pt x="15240" y="3177921"/>
                    <a:pt x="0" y="3155061"/>
                    <a:pt x="0" y="3139821"/>
                  </a:cubicBezTo>
                  <a:cubicBezTo>
                    <a:pt x="0" y="3116961"/>
                    <a:pt x="22860" y="3101721"/>
                    <a:pt x="38100" y="3101721"/>
                  </a:cubicBezTo>
                  <a:cubicBezTo>
                    <a:pt x="60960" y="3101721"/>
                    <a:pt x="76200" y="3116961"/>
                    <a:pt x="76200" y="3139821"/>
                  </a:cubicBezTo>
                  <a:cubicBezTo>
                    <a:pt x="76200" y="3162681"/>
                    <a:pt x="60960" y="3177921"/>
                    <a:pt x="38100" y="3177921"/>
                  </a:cubicBezTo>
                  <a:close/>
                  <a:moveTo>
                    <a:pt x="6413246" y="3132201"/>
                  </a:moveTo>
                  <a:cubicBezTo>
                    <a:pt x="6405626" y="3109341"/>
                    <a:pt x="6428486" y="3094101"/>
                    <a:pt x="6443726" y="3094101"/>
                  </a:cubicBezTo>
                  <a:cubicBezTo>
                    <a:pt x="6466586" y="3094101"/>
                    <a:pt x="6481826" y="3109341"/>
                    <a:pt x="6489446" y="3132201"/>
                  </a:cubicBezTo>
                  <a:cubicBezTo>
                    <a:pt x="6489446" y="3147441"/>
                    <a:pt x="6466586" y="3170301"/>
                    <a:pt x="6451346" y="3170301"/>
                  </a:cubicBezTo>
                  <a:cubicBezTo>
                    <a:pt x="6428486" y="3170301"/>
                    <a:pt x="6413246" y="3155061"/>
                    <a:pt x="6413246" y="3132201"/>
                  </a:cubicBezTo>
                  <a:close/>
                  <a:moveTo>
                    <a:pt x="53340" y="2964561"/>
                  </a:moveTo>
                  <a:cubicBezTo>
                    <a:pt x="30480" y="2964561"/>
                    <a:pt x="15240" y="2941701"/>
                    <a:pt x="15240" y="2918841"/>
                  </a:cubicBezTo>
                  <a:cubicBezTo>
                    <a:pt x="15240" y="2903601"/>
                    <a:pt x="38100" y="2888361"/>
                    <a:pt x="53340" y="2888361"/>
                  </a:cubicBezTo>
                  <a:cubicBezTo>
                    <a:pt x="76200" y="2888361"/>
                    <a:pt x="91440" y="2911221"/>
                    <a:pt x="91440" y="2926461"/>
                  </a:cubicBezTo>
                  <a:cubicBezTo>
                    <a:pt x="91440" y="2949321"/>
                    <a:pt x="76200" y="2964561"/>
                    <a:pt x="53340" y="2964561"/>
                  </a:cubicBezTo>
                  <a:close/>
                  <a:moveTo>
                    <a:pt x="6398006" y="2918841"/>
                  </a:moveTo>
                  <a:cubicBezTo>
                    <a:pt x="6390386" y="2903601"/>
                    <a:pt x="6405626" y="2880741"/>
                    <a:pt x="6428486" y="2880741"/>
                  </a:cubicBezTo>
                  <a:cubicBezTo>
                    <a:pt x="6451346" y="2880741"/>
                    <a:pt x="6466586" y="2895981"/>
                    <a:pt x="6474206" y="2911221"/>
                  </a:cubicBezTo>
                  <a:cubicBezTo>
                    <a:pt x="6474206" y="2934081"/>
                    <a:pt x="6458966" y="2956941"/>
                    <a:pt x="6436106" y="2956941"/>
                  </a:cubicBezTo>
                  <a:cubicBezTo>
                    <a:pt x="6413246" y="2956941"/>
                    <a:pt x="6398006" y="2941701"/>
                    <a:pt x="6398006" y="2918841"/>
                  </a:cubicBezTo>
                  <a:close/>
                  <a:moveTo>
                    <a:pt x="76200" y="2751074"/>
                  </a:moveTo>
                  <a:cubicBezTo>
                    <a:pt x="53340" y="2743454"/>
                    <a:pt x="38100" y="2728214"/>
                    <a:pt x="45720" y="2705354"/>
                  </a:cubicBezTo>
                  <a:cubicBezTo>
                    <a:pt x="45720" y="2682494"/>
                    <a:pt x="68580" y="2674874"/>
                    <a:pt x="91440" y="2674874"/>
                  </a:cubicBezTo>
                  <a:cubicBezTo>
                    <a:pt x="106680" y="2674874"/>
                    <a:pt x="121920" y="2697734"/>
                    <a:pt x="121920" y="2720594"/>
                  </a:cubicBezTo>
                  <a:cubicBezTo>
                    <a:pt x="114300" y="2735834"/>
                    <a:pt x="99060" y="2751074"/>
                    <a:pt x="83820" y="2751074"/>
                  </a:cubicBezTo>
                  <a:cubicBezTo>
                    <a:pt x="76200" y="2751074"/>
                    <a:pt x="76200" y="2751074"/>
                    <a:pt x="76200" y="2751074"/>
                  </a:cubicBezTo>
                  <a:close/>
                  <a:moveTo>
                    <a:pt x="6367526" y="2712974"/>
                  </a:moveTo>
                  <a:cubicBezTo>
                    <a:pt x="6359906" y="2690114"/>
                    <a:pt x="6375146" y="2674874"/>
                    <a:pt x="6398006" y="2667254"/>
                  </a:cubicBezTo>
                  <a:cubicBezTo>
                    <a:pt x="6420866" y="2667254"/>
                    <a:pt x="6436106" y="2674874"/>
                    <a:pt x="6443726" y="2697734"/>
                  </a:cubicBezTo>
                  <a:cubicBezTo>
                    <a:pt x="6443726" y="2720594"/>
                    <a:pt x="6428486" y="2735834"/>
                    <a:pt x="6413246" y="2743454"/>
                  </a:cubicBezTo>
                  <a:cubicBezTo>
                    <a:pt x="6405626" y="2743454"/>
                    <a:pt x="6405626" y="2743454"/>
                    <a:pt x="6405626" y="2743454"/>
                  </a:cubicBezTo>
                  <a:cubicBezTo>
                    <a:pt x="6382766" y="2743454"/>
                    <a:pt x="6367526" y="2728214"/>
                    <a:pt x="6367526" y="2712974"/>
                  </a:cubicBezTo>
                  <a:close/>
                  <a:moveTo>
                    <a:pt x="114300" y="2537714"/>
                  </a:moveTo>
                  <a:cubicBezTo>
                    <a:pt x="91440" y="2537714"/>
                    <a:pt x="83820" y="2514854"/>
                    <a:pt x="83820" y="2491994"/>
                  </a:cubicBezTo>
                  <a:cubicBezTo>
                    <a:pt x="91440" y="2476754"/>
                    <a:pt x="114300" y="2461514"/>
                    <a:pt x="129540" y="2469134"/>
                  </a:cubicBezTo>
                  <a:cubicBezTo>
                    <a:pt x="152400" y="2469134"/>
                    <a:pt x="167640" y="2491994"/>
                    <a:pt x="160020" y="2514854"/>
                  </a:cubicBezTo>
                  <a:cubicBezTo>
                    <a:pt x="160020" y="2530094"/>
                    <a:pt x="144780" y="2537714"/>
                    <a:pt x="121920" y="2537714"/>
                  </a:cubicBezTo>
                  <a:cubicBezTo>
                    <a:pt x="121920" y="2537714"/>
                    <a:pt x="121920" y="2537714"/>
                    <a:pt x="114300" y="2537714"/>
                  </a:cubicBezTo>
                  <a:close/>
                  <a:moveTo>
                    <a:pt x="6321806" y="2507234"/>
                  </a:moveTo>
                  <a:cubicBezTo>
                    <a:pt x="6321806" y="2484374"/>
                    <a:pt x="6329426" y="2461514"/>
                    <a:pt x="6352286" y="2461514"/>
                  </a:cubicBezTo>
                  <a:cubicBezTo>
                    <a:pt x="6375146" y="2453894"/>
                    <a:pt x="6390386" y="2469134"/>
                    <a:pt x="6398006" y="2484374"/>
                  </a:cubicBezTo>
                  <a:cubicBezTo>
                    <a:pt x="6405626" y="2507234"/>
                    <a:pt x="6390386" y="2530094"/>
                    <a:pt x="6367526" y="2530094"/>
                  </a:cubicBezTo>
                  <a:cubicBezTo>
                    <a:pt x="6367526" y="2530094"/>
                    <a:pt x="6367526" y="2530094"/>
                    <a:pt x="6359906" y="2530094"/>
                  </a:cubicBezTo>
                  <a:cubicBezTo>
                    <a:pt x="6344666" y="2530094"/>
                    <a:pt x="6329426" y="2522474"/>
                    <a:pt x="6321806" y="2507234"/>
                  </a:cubicBezTo>
                  <a:close/>
                  <a:moveTo>
                    <a:pt x="167513" y="2331974"/>
                  </a:moveTo>
                  <a:cubicBezTo>
                    <a:pt x="152273" y="2324354"/>
                    <a:pt x="137033" y="2301494"/>
                    <a:pt x="144653" y="2286254"/>
                  </a:cubicBezTo>
                  <a:cubicBezTo>
                    <a:pt x="152273" y="2263394"/>
                    <a:pt x="175133" y="2255774"/>
                    <a:pt x="190373" y="2263394"/>
                  </a:cubicBezTo>
                  <a:cubicBezTo>
                    <a:pt x="213233" y="2263394"/>
                    <a:pt x="220853" y="2286254"/>
                    <a:pt x="213233" y="2309114"/>
                  </a:cubicBezTo>
                  <a:cubicBezTo>
                    <a:pt x="213233" y="2324354"/>
                    <a:pt x="197993" y="2331974"/>
                    <a:pt x="182753" y="2331974"/>
                  </a:cubicBezTo>
                  <a:cubicBezTo>
                    <a:pt x="175133" y="2331974"/>
                    <a:pt x="175133" y="2331974"/>
                    <a:pt x="167513" y="2331974"/>
                  </a:cubicBezTo>
                  <a:close/>
                  <a:moveTo>
                    <a:pt x="6268466" y="2301494"/>
                  </a:moveTo>
                  <a:cubicBezTo>
                    <a:pt x="6260846" y="2278634"/>
                    <a:pt x="6276086" y="2255774"/>
                    <a:pt x="6291326" y="2255774"/>
                  </a:cubicBezTo>
                  <a:cubicBezTo>
                    <a:pt x="6314186" y="2248154"/>
                    <a:pt x="6337046" y="2255774"/>
                    <a:pt x="6344666" y="2278634"/>
                  </a:cubicBezTo>
                  <a:cubicBezTo>
                    <a:pt x="6344666" y="2293874"/>
                    <a:pt x="6337046" y="2316734"/>
                    <a:pt x="6314186" y="2324354"/>
                  </a:cubicBezTo>
                  <a:cubicBezTo>
                    <a:pt x="6314186" y="2324354"/>
                    <a:pt x="6306566" y="2324354"/>
                    <a:pt x="6306566" y="2324354"/>
                  </a:cubicBezTo>
                  <a:cubicBezTo>
                    <a:pt x="6291326" y="2324354"/>
                    <a:pt x="6276086" y="2316734"/>
                    <a:pt x="6268466" y="2301494"/>
                  </a:cubicBezTo>
                  <a:close/>
                  <a:moveTo>
                    <a:pt x="236093" y="2126234"/>
                  </a:moveTo>
                  <a:cubicBezTo>
                    <a:pt x="220853" y="2118614"/>
                    <a:pt x="205613" y="2095754"/>
                    <a:pt x="213233" y="2080514"/>
                  </a:cubicBezTo>
                  <a:cubicBezTo>
                    <a:pt x="220853" y="2057654"/>
                    <a:pt x="243713" y="2050034"/>
                    <a:pt x="266573" y="2057654"/>
                  </a:cubicBezTo>
                  <a:cubicBezTo>
                    <a:pt x="281813" y="2065274"/>
                    <a:pt x="297053" y="2088134"/>
                    <a:pt x="289433" y="2103374"/>
                  </a:cubicBezTo>
                  <a:cubicBezTo>
                    <a:pt x="281813" y="2118614"/>
                    <a:pt x="266573" y="2133854"/>
                    <a:pt x="251333" y="2133854"/>
                  </a:cubicBezTo>
                  <a:cubicBezTo>
                    <a:pt x="243713" y="2133854"/>
                    <a:pt x="243713" y="2133854"/>
                    <a:pt x="236093" y="2126234"/>
                  </a:cubicBezTo>
                  <a:close/>
                  <a:moveTo>
                    <a:pt x="6199886" y="2103374"/>
                  </a:moveTo>
                  <a:cubicBezTo>
                    <a:pt x="6192266" y="2080514"/>
                    <a:pt x="6199886" y="2057654"/>
                    <a:pt x="6222746" y="2050034"/>
                  </a:cubicBezTo>
                  <a:cubicBezTo>
                    <a:pt x="6237986" y="2042414"/>
                    <a:pt x="6260846" y="2050034"/>
                    <a:pt x="6268466" y="2072894"/>
                  </a:cubicBezTo>
                  <a:cubicBezTo>
                    <a:pt x="6276086" y="2095754"/>
                    <a:pt x="6268466" y="2110994"/>
                    <a:pt x="6245606" y="2118614"/>
                  </a:cubicBezTo>
                  <a:cubicBezTo>
                    <a:pt x="6245606" y="2126234"/>
                    <a:pt x="6237986" y="2126234"/>
                    <a:pt x="6230366" y="2126234"/>
                  </a:cubicBezTo>
                  <a:cubicBezTo>
                    <a:pt x="6215126" y="2126234"/>
                    <a:pt x="6207506" y="2118614"/>
                    <a:pt x="6199886" y="2103374"/>
                  </a:cubicBezTo>
                  <a:close/>
                  <a:moveTo>
                    <a:pt x="319913" y="1928114"/>
                  </a:moveTo>
                  <a:cubicBezTo>
                    <a:pt x="297053" y="1920494"/>
                    <a:pt x="289433" y="1897634"/>
                    <a:pt x="297053" y="1882394"/>
                  </a:cubicBezTo>
                  <a:cubicBezTo>
                    <a:pt x="312293" y="1859534"/>
                    <a:pt x="335153" y="1851914"/>
                    <a:pt x="350393" y="1859534"/>
                  </a:cubicBezTo>
                  <a:cubicBezTo>
                    <a:pt x="373253" y="1867154"/>
                    <a:pt x="380873" y="1890014"/>
                    <a:pt x="365633" y="1912874"/>
                  </a:cubicBezTo>
                  <a:cubicBezTo>
                    <a:pt x="365633" y="1928114"/>
                    <a:pt x="350393" y="1935734"/>
                    <a:pt x="335153" y="1935734"/>
                  </a:cubicBezTo>
                  <a:cubicBezTo>
                    <a:pt x="327533" y="1935734"/>
                    <a:pt x="327533" y="1935734"/>
                    <a:pt x="319913" y="1928114"/>
                  </a:cubicBezTo>
                  <a:close/>
                  <a:moveTo>
                    <a:pt x="6116193" y="1905254"/>
                  </a:moveTo>
                  <a:cubicBezTo>
                    <a:pt x="6108573" y="1890014"/>
                    <a:pt x="6116193" y="1867154"/>
                    <a:pt x="6131433" y="1851914"/>
                  </a:cubicBezTo>
                  <a:cubicBezTo>
                    <a:pt x="6154293" y="1844294"/>
                    <a:pt x="6177153" y="1851914"/>
                    <a:pt x="6184773" y="1874774"/>
                  </a:cubicBezTo>
                  <a:cubicBezTo>
                    <a:pt x="6192393" y="1890014"/>
                    <a:pt x="6184773" y="1912874"/>
                    <a:pt x="6169533" y="1928114"/>
                  </a:cubicBezTo>
                  <a:cubicBezTo>
                    <a:pt x="6161913" y="1928114"/>
                    <a:pt x="6154293" y="1928114"/>
                    <a:pt x="6146673" y="1928114"/>
                  </a:cubicBezTo>
                  <a:cubicBezTo>
                    <a:pt x="6139053" y="1928114"/>
                    <a:pt x="6123813" y="1920494"/>
                    <a:pt x="6116193" y="1905254"/>
                  </a:cubicBezTo>
                  <a:close/>
                  <a:moveTo>
                    <a:pt x="411353" y="1737614"/>
                  </a:moveTo>
                  <a:cubicBezTo>
                    <a:pt x="396113" y="1729994"/>
                    <a:pt x="388493" y="1707134"/>
                    <a:pt x="396113" y="1684274"/>
                  </a:cubicBezTo>
                  <a:cubicBezTo>
                    <a:pt x="411353" y="1669034"/>
                    <a:pt x="434213" y="1661414"/>
                    <a:pt x="449453" y="1669034"/>
                  </a:cubicBezTo>
                  <a:cubicBezTo>
                    <a:pt x="464693" y="1684274"/>
                    <a:pt x="472313" y="1707134"/>
                    <a:pt x="464693" y="1722374"/>
                  </a:cubicBezTo>
                  <a:cubicBezTo>
                    <a:pt x="457073" y="1737614"/>
                    <a:pt x="441833" y="1745234"/>
                    <a:pt x="434213" y="1745234"/>
                  </a:cubicBezTo>
                  <a:cubicBezTo>
                    <a:pt x="426593" y="1745234"/>
                    <a:pt x="418973" y="1737614"/>
                    <a:pt x="411353" y="1737614"/>
                  </a:cubicBezTo>
                  <a:close/>
                  <a:moveTo>
                    <a:pt x="6017133" y="1714754"/>
                  </a:moveTo>
                  <a:cubicBezTo>
                    <a:pt x="6009513" y="1699514"/>
                    <a:pt x="6017133" y="1676654"/>
                    <a:pt x="6032373" y="1669034"/>
                  </a:cubicBezTo>
                  <a:cubicBezTo>
                    <a:pt x="6055233" y="1653794"/>
                    <a:pt x="6078093" y="1661414"/>
                    <a:pt x="6085713" y="1684274"/>
                  </a:cubicBezTo>
                  <a:cubicBezTo>
                    <a:pt x="6093333" y="1699514"/>
                    <a:pt x="6093333" y="1722374"/>
                    <a:pt x="6070473" y="1729994"/>
                  </a:cubicBezTo>
                  <a:cubicBezTo>
                    <a:pt x="6062853" y="1737614"/>
                    <a:pt x="6062853" y="1737614"/>
                    <a:pt x="6055233" y="1737614"/>
                  </a:cubicBezTo>
                  <a:cubicBezTo>
                    <a:pt x="6039993" y="1737614"/>
                    <a:pt x="6024753" y="1729994"/>
                    <a:pt x="6017133" y="1714754"/>
                  </a:cubicBezTo>
                  <a:close/>
                  <a:moveTo>
                    <a:pt x="517906" y="1554607"/>
                  </a:moveTo>
                  <a:cubicBezTo>
                    <a:pt x="502666" y="1539367"/>
                    <a:pt x="495046" y="1516507"/>
                    <a:pt x="510286" y="1501267"/>
                  </a:cubicBezTo>
                  <a:cubicBezTo>
                    <a:pt x="517906" y="1478407"/>
                    <a:pt x="540766" y="1478407"/>
                    <a:pt x="563626" y="1486027"/>
                  </a:cubicBezTo>
                  <a:cubicBezTo>
                    <a:pt x="578866" y="1501267"/>
                    <a:pt x="586486" y="1524127"/>
                    <a:pt x="571246" y="1539367"/>
                  </a:cubicBezTo>
                  <a:cubicBezTo>
                    <a:pt x="563626" y="1554607"/>
                    <a:pt x="556006" y="1554607"/>
                    <a:pt x="540766" y="1554607"/>
                  </a:cubicBezTo>
                  <a:cubicBezTo>
                    <a:pt x="533146" y="1554607"/>
                    <a:pt x="525526" y="1554607"/>
                    <a:pt x="517906" y="1554607"/>
                  </a:cubicBezTo>
                  <a:close/>
                  <a:moveTo>
                    <a:pt x="5910453" y="1539367"/>
                  </a:moveTo>
                  <a:cubicBezTo>
                    <a:pt x="5902833" y="1516507"/>
                    <a:pt x="5902833" y="1493647"/>
                    <a:pt x="5925693" y="1486027"/>
                  </a:cubicBezTo>
                  <a:cubicBezTo>
                    <a:pt x="5940933" y="1470787"/>
                    <a:pt x="5963793" y="1478407"/>
                    <a:pt x="5979033" y="1493647"/>
                  </a:cubicBezTo>
                  <a:cubicBezTo>
                    <a:pt x="5986653" y="1508887"/>
                    <a:pt x="5979033" y="1539367"/>
                    <a:pt x="5963793" y="1546987"/>
                  </a:cubicBezTo>
                  <a:cubicBezTo>
                    <a:pt x="5956173" y="1554607"/>
                    <a:pt x="5948553" y="1554607"/>
                    <a:pt x="5940933" y="1554607"/>
                  </a:cubicBezTo>
                  <a:cubicBezTo>
                    <a:pt x="5933313" y="1554607"/>
                    <a:pt x="5918073" y="1546987"/>
                    <a:pt x="5910453" y="1539367"/>
                  </a:cubicBezTo>
                  <a:close/>
                  <a:moveTo>
                    <a:pt x="639826" y="1371727"/>
                  </a:moveTo>
                  <a:cubicBezTo>
                    <a:pt x="624586" y="1364107"/>
                    <a:pt x="616966" y="1341247"/>
                    <a:pt x="632206" y="1318387"/>
                  </a:cubicBezTo>
                  <a:cubicBezTo>
                    <a:pt x="647446" y="1303147"/>
                    <a:pt x="670306" y="1303147"/>
                    <a:pt x="685546" y="1310767"/>
                  </a:cubicBezTo>
                  <a:cubicBezTo>
                    <a:pt x="700786" y="1326007"/>
                    <a:pt x="708406" y="1348867"/>
                    <a:pt x="693166" y="1364107"/>
                  </a:cubicBezTo>
                  <a:cubicBezTo>
                    <a:pt x="685546" y="1379347"/>
                    <a:pt x="677926" y="1379347"/>
                    <a:pt x="662686" y="1379347"/>
                  </a:cubicBezTo>
                  <a:cubicBezTo>
                    <a:pt x="655066" y="1379347"/>
                    <a:pt x="647446" y="1379347"/>
                    <a:pt x="639826" y="1371727"/>
                  </a:cubicBezTo>
                  <a:close/>
                  <a:moveTo>
                    <a:pt x="5788660" y="1364107"/>
                  </a:moveTo>
                  <a:cubicBezTo>
                    <a:pt x="5781040" y="1341247"/>
                    <a:pt x="5781040" y="1318387"/>
                    <a:pt x="5796280" y="1310767"/>
                  </a:cubicBezTo>
                  <a:cubicBezTo>
                    <a:pt x="5819140" y="1295527"/>
                    <a:pt x="5842000" y="1303147"/>
                    <a:pt x="5849620" y="1318387"/>
                  </a:cubicBezTo>
                  <a:cubicBezTo>
                    <a:pt x="5864860" y="1333627"/>
                    <a:pt x="5864860" y="1356487"/>
                    <a:pt x="5842000" y="1371727"/>
                  </a:cubicBezTo>
                  <a:cubicBezTo>
                    <a:pt x="5834380" y="1371727"/>
                    <a:pt x="5826760" y="1379347"/>
                    <a:pt x="5819140" y="1379347"/>
                  </a:cubicBezTo>
                  <a:cubicBezTo>
                    <a:pt x="5811520" y="1379347"/>
                    <a:pt x="5796280" y="1371727"/>
                    <a:pt x="5788660" y="1364107"/>
                  </a:cubicBezTo>
                  <a:close/>
                  <a:moveTo>
                    <a:pt x="769239" y="1204087"/>
                  </a:moveTo>
                  <a:cubicBezTo>
                    <a:pt x="753999" y="1188847"/>
                    <a:pt x="753999" y="1165987"/>
                    <a:pt x="769239" y="1150747"/>
                  </a:cubicBezTo>
                  <a:cubicBezTo>
                    <a:pt x="776859" y="1135507"/>
                    <a:pt x="807339" y="1135507"/>
                    <a:pt x="822579" y="1143127"/>
                  </a:cubicBezTo>
                  <a:cubicBezTo>
                    <a:pt x="837819" y="1158367"/>
                    <a:pt x="837819" y="1181227"/>
                    <a:pt x="822579" y="1196467"/>
                  </a:cubicBezTo>
                  <a:cubicBezTo>
                    <a:pt x="814959" y="1211707"/>
                    <a:pt x="807339" y="1211707"/>
                    <a:pt x="792099" y="1211707"/>
                  </a:cubicBezTo>
                  <a:cubicBezTo>
                    <a:pt x="784479" y="1211707"/>
                    <a:pt x="776859" y="1211707"/>
                    <a:pt x="769239" y="1204087"/>
                  </a:cubicBezTo>
                  <a:close/>
                  <a:moveTo>
                    <a:pt x="5659120" y="1196467"/>
                  </a:moveTo>
                  <a:cubicBezTo>
                    <a:pt x="5643880" y="1181227"/>
                    <a:pt x="5651500" y="1158367"/>
                    <a:pt x="5666740" y="1143127"/>
                  </a:cubicBezTo>
                  <a:cubicBezTo>
                    <a:pt x="5681980" y="1127887"/>
                    <a:pt x="5704840" y="1127887"/>
                    <a:pt x="5720080" y="1143127"/>
                  </a:cubicBezTo>
                  <a:cubicBezTo>
                    <a:pt x="5727700" y="1165987"/>
                    <a:pt x="5727700" y="1188847"/>
                    <a:pt x="5712460" y="1196467"/>
                  </a:cubicBezTo>
                  <a:cubicBezTo>
                    <a:pt x="5704840" y="1204087"/>
                    <a:pt x="5697220" y="1211707"/>
                    <a:pt x="5689600" y="1211707"/>
                  </a:cubicBezTo>
                  <a:cubicBezTo>
                    <a:pt x="5674360" y="1211707"/>
                    <a:pt x="5666740" y="1204087"/>
                    <a:pt x="5659120" y="1196467"/>
                  </a:cubicBezTo>
                  <a:close/>
                  <a:moveTo>
                    <a:pt x="914019" y="1044067"/>
                  </a:moveTo>
                  <a:cubicBezTo>
                    <a:pt x="898779" y="1028827"/>
                    <a:pt x="898779" y="1005967"/>
                    <a:pt x="914019" y="990727"/>
                  </a:cubicBezTo>
                  <a:cubicBezTo>
                    <a:pt x="929259" y="975487"/>
                    <a:pt x="952119" y="975487"/>
                    <a:pt x="967359" y="990727"/>
                  </a:cubicBezTo>
                  <a:cubicBezTo>
                    <a:pt x="982599" y="1005967"/>
                    <a:pt x="982599" y="1028827"/>
                    <a:pt x="967359" y="1044067"/>
                  </a:cubicBezTo>
                  <a:cubicBezTo>
                    <a:pt x="959739" y="1051687"/>
                    <a:pt x="952119" y="1051687"/>
                    <a:pt x="936879" y="1051687"/>
                  </a:cubicBezTo>
                  <a:cubicBezTo>
                    <a:pt x="929259" y="1051687"/>
                    <a:pt x="921639" y="1051687"/>
                    <a:pt x="914019" y="1044067"/>
                  </a:cubicBezTo>
                  <a:close/>
                  <a:moveTo>
                    <a:pt x="5514467" y="1036447"/>
                  </a:moveTo>
                  <a:cubicBezTo>
                    <a:pt x="5499227" y="1021207"/>
                    <a:pt x="5506847" y="998347"/>
                    <a:pt x="5514467" y="983107"/>
                  </a:cubicBezTo>
                  <a:cubicBezTo>
                    <a:pt x="5529707" y="967867"/>
                    <a:pt x="5560187" y="967867"/>
                    <a:pt x="5575427" y="983107"/>
                  </a:cubicBezTo>
                  <a:cubicBezTo>
                    <a:pt x="5583047" y="998347"/>
                    <a:pt x="5583047" y="1028827"/>
                    <a:pt x="5567807" y="1036447"/>
                  </a:cubicBezTo>
                  <a:cubicBezTo>
                    <a:pt x="5560187" y="1044067"/>
                    <a:pt x="5552567" y="1051687"/>
                    <a:pt x="5544947" y="1051687"/>
                  </a:cubicBezTo>
                  <a:cubicBezTo>
                    <a:pt x="5537327" y="1051687"/>
                    <a:pt x="5522087" y="1044067"/>
                    <a:pt x="5514467" y="1036447"/>
                  </a:cubicBezTo>
                  <a:close/>
                  <a:moveTo>
                    <a:pt x="1066292" y="891667"/>
                  </a:moveTo>
                  <a:cubicBezTo>
                    <a:pt x="1051052" y="876427"/>
                    <a:pt x="1051052" y="853567"/>
                    <a:pt x="1066292" y="838327"/>
                  </a:cubicBezTo>
                  <a:cubicBezTo>
                    <a:pt x="1081532" y="823087"/>
                    <a:pt x="1104392" y="823087"/>
                    <a:pt x="1119632" y="838327"/>
                  </a:cubicBezTo>
                  <a:cubicBezTo>
                    <a:pt x="1134872" y="853567"/>
                    <a:pt x="1134872" y="884047"/>
                    <a:pt x="1119632" y="899287"/>
                  </a:cubicBezTo>
                  <a:cubicBezTo>
                    <a:pt x="1112012" y="899287"/>
                    <a:pt x="1104392" y="906907"/>
                    <a:pt x="1089152" y="906907"/>
                  </a:cubicBezTo>
                  <a:cubicBezTo>
                    <a:pt x="1081532" y="906907"/>
                    <a:pt x="1073912" y="899287"/>
                    <a:pt x="1066292" y="891667"/>
                  </a:cubicBezTo>
                  <a:close/>
                  <a:moveTo>
                    <a:pt x="5362067" y="891667"/>
                  </a:moveTo>
                  <a:cubicBezTo>
                    <a:pt x="5346827" y="876427"/>
                    <a:pt x="5346827" y="853567"/>
                    <a:pt x="5362067" y="838327"/>
                  </a:cubicBezTo>
                  <a:cubicBezTo>
                    <a:pt x="5377307" y="823087"/>
                    <a:pt x="5400167" y="823087"/>
                    <a:pt x="5415407" y="838327"/>
                  </a:cubicBezTo>
                  <a:cubicBezTo>
                    <a:pt x="5430647" y="845947"/>
                    <a:pt x="5430647" y="876427"/>
                    <a:pt x="5415407" y="891667"/>
                  </a:cubicBezTo>
                  <a:cubicBezTo>
                    <a:pt x="5407787" y="899287"/>
                    <a:pt x="5400167" y="899287"/>
                    <a:pt x="5392547" y="899287"/>
                  </a:cubicBezTo>
                  <a:cubicBezTo>
                    <a:pt x="5384927" y="899287"/>
                    <a:pt x="5369687" y="899287"/>
                    <a:pt x="5362067" y="891667"/>
                  </a:cubicBezTo>
                  <a:close/>
                  <a:moveTo>
                    <a:pt x="1226312" y="754507"/>
                  </a:moveTo>
                  <a:cubicBezTo>
                    <a:pt x="1211072" y="739267"/>
                    <a:pt x="1218692" y="708787"/>
                    <a:pt x="1233932" y="701167"/>
                  </a:cubicBezTo>
                  <a:cubicBezTo>
                    <a:pt x="1249172" y="685927"/>
                    <a:pt x="1272032" y="685927"/>
                    <a:pt x="1287272" y="708787"/>
                  </a:cubicBezTo>
                  <a:cubicBezTo>
                    <a:pt x="1302512" y="724027"/>
                    <a:pt x="1294892" y="746887"/>
                    <a:pt x="1279652" y="762127"/>
                  </a:cubicBezTo>
                  <a:cubicBezTo>
                    <a:pt x="1272032" y="762127"/>
                    <a:pt x="1264412" y="769747"/>
                    <a:pt x="1256792" y="769747"/>
                  </a:cubicBezTo>
                  <a:cubicBezTo>
                    <a:pt x="1241552" y="769747"/>
                    <a:pt x="1233932" y="762127"/>
                    <a:pt x="1226312" y="754507"/>
                  </a:cubicBezTo>
                  <a:close/>
                  <a:moveTo>
                    <a:pt x="5202174" y="754507"/>
                  </a:moveTo>
                  <a:cubicBezTo>
                    <a:pt x="5186934" y="739267"/>
                    <a:pt x="5186934" y="716407"/>
                    <a:pt x="5194554" y="701167"/>
                  </a:cubicBezTo>
                  <a:cubicBezTo>
                    <a:pt x="5209794" y="685927"/>
                    <a:pt x="5232654" y="685927"/>
                    <a:pt x="5247894" y="693547"/>
                  </a:cubicBezTo>
                  <a:cubicBezTo>
                    <a:pt x="5270754" y="708787"/>
                    <a:pt x="5270754" y="731647"/>
                    <a:pt x="5255514" y="746887"/>
                  </a:cubicBezTo>
                  <a:cubicBezTo>
                    <a:pt x="5247894" y="762127"/>
                    <a:pt x="5240274" y="762127"/>
                    <a:pt x="5225034" y="762127"/>
                  </a:cubicBezTo>
                  <a:cubicBezTo>
                    <a:pt x="5217414" y="762127"/>
                    <a:pt x="5209794" y="762127"/>
                    <a:pt x="5202174" y="754507"/>
                  </a:cubicBezTo>
                  <a:close/>
                  <a:moveTo>
                    <a:pt x="1393825" y="624967"/>
                  </a:moveTo>
                  <a:cubicBezTo>
                    <a:pt x="1386205" y="602107"/>
                    <a:pt x="1386205" y="579247"/>
                    <a:pt x="1409065" y="571627"/>
                  </a:cubicBezTo>
                  <a:cubicBezTo>
                    <a:pt x="1424305" y="556387"/>
                    <a:pt x="1447165" y="564007"/>
                    <a:pt x="1462405" y="579247"/>
                  </a:cubicBezTo>
                  <a:cubicBezTo>
                    <a:pt x="1470025" y="594487"/>
                    <a:pt x="1470025" y="617347"/>
                    <a:pt x="1447165" y="632587"/>
                  </a:cubicBezTo>
                  <a:cubicBezTo>
                    <a:pt x="1439545" y="640207"/>
                    <a:pt x="1439545" y="640207"/>
                    <a:pt x="1431925" y="640207"/>
                  </a:cubicBezTo>
                  <a:cubicBezTo>
                    <a:pt x="1416685" y="640207"/>
                    <a:pt x="1401445" y="632587"/>
                    <a:pt x="1393825" y="624967"/>
                  </a:cubicBezTo>
                  <a:close/>
                  <a:moveTo>
                    <a:pt x="5034534" y="632587"/>
                  </a:moveTo>
                  <a:cubicBezTo>
                    <a:pt x="5011674" y="617347"/>
                    <a:pt x="5011674" y="594487"/>
                    <a:pt x="5019294" y="579247"/>
                  </a:cubicBezTo>
                  <a:cubicBezTo>
                    <a:pt x="5034534" y="556387"/>
                    <a:pt x="5057394" y="556387"/>
                    <a:pt x="5072634" y="564007"/>
                  </a:cubicBezTo>
                  <a:cubicBezTo>
                    <a:pt x="5095494" y="579247"/>
                    <a:pt x="5095494" y="602107"/>
                    <a:pt x="5087874" y="617347"/>
                  </a:cubicBezTo>
                  <a:cubicBezTo>
                    <a:pt x="5080254" y="632587"/>
                    <a:pt x="5065014" y="632587"/>
                    <a:pt x="5057394" y="632587"/>
                  </a:cubicBezTo>
                  <a:cubicBezTo>
                    <a:pt x="5049774" y="632587"/>
                    <a:pt x="5042154" y="632587"/>
                    <a:pt x="5034534" y="632587"/>
                  </a:cubicBezTo>
                  <a:close/>
                  <a:moveTo>
                    <a:pt x="1576578" y="502920"/>
                  </a:moveTo>
                  <a:cubicBezTo>
                    <a:pt x="1561338" y="487680"/>
                    <a:pt x="1568958" y="464820"/>
                    <a:pt x="1591818" y="449580"/>
                  </a:cubicBezTo>
                  <a:cubicBezTo>
                    <a:pt x="1607058" y="441960"/>
                    <a:pt x="1629918" y="449580"/>
                    <a:pt x="1637538" y="464820"/>
                  </a:cubicBezTo>
                  <a:cubicBezTo>
                    <a:pt x="1652778" y="487680"/>
                    <a:pt x="1645158" y="510540"/>
                    <a:pt x="1629918" y="518160"/>
                  </a:cubicBezTo>
                  <a:cubicBezTo>
                    <a:pt x="1622298" y="525780"/>
                    <a:pt x="1614678" y="525780"/>
                    <a:pt x="1607058" y="525780"/>
                  </a:cubicBezTo>
                  <a:cubicBezTo>
                    <a:pt x="1591818" y="525780"/>
                    <a:pt x="1584198" y="518160"/>
                    <a:pt x="1576578" y="502920"/>
                  </a:cubicBezTo>
                  <a:close/>
                  <a:moveTo>
                    <a:pt x="4851781" y="518160"/>
                  </a:moveTo>
                  <a:cubicBezTo>
                    <a:pt x="4836541" y="502920"/>
                    <a:pt x="4828921" y="480060"/>
                    <a:pt x="4844161" y="464820"/>
                  </a:cubicBezTo>
                  <a:cubicBezTo>
                    <a:pt x="4851781" y="441960"/>
                    <a:pt x="4874641" y="441960"/>
                    <a:pt x="4889881" y="449580"/>
                  </a:cubicBezTo>
                  <a:cubicBezTo>
                    <a:pt x="4912741" y="457200"/>
                    <a:pt x="4920361" y="487680"/>
                    <a:pt x="4905121" y="502920"/>
                  </a:cubicBezTo>
                  <a:cubicBezTo>
                    <a:pt x="4897501" y="510540"/>
                    <a:pt x="4889881" y="518160"/>
                    <a:pt x="4874641" y="518160"/>
                  </a:cubicBezTo>
                  <a:cubicBezTo>
                    <a:pt x="4867021" y="518160"/>
                    <a:pt x="4859401" y="518160"/>
                    <a:pt x="4851781" y="518160"/>
                  </a:cubicBezTo>
                  <a:close/>
                  <a:moveTo>
                    <a:pt x="1759458" y="396240"/>
                  </a:moveTo>
                  <a:cubicBezTo>
                    <a:pt x="1751838" y="381000"/>
                    <a:pt x="1759458" y="358140"/>
                    <a:pt x="1782318" y="350520"/>
                  </a:cubicBezTo>
                  <a:cubicBezTo>
                    <a:pt x="1797558" y="335280"/>
                    <a:pt x="1820418" y="342900"/>
                    <a:pt x="1828038" y="365760"/>
                  </a:cubicBezTo>
                  <a:cubicBezTo>
                    <a:pt x="1835658" y="381000"/>
                    <a:pt x="1835658" y="403860"/>
                    <a:pt x="1812798" y="419100"/>
                  </a:cubicBezTo>
                  <a:cubicBezTo>
                    <a:pt x="1805178" y="419100"/>
                    <a:pt x="1805178" y="419100"/>
                    <a:pt x="1797558" y="419100"/>
                  </a:cubicBezTo>
                  <a:cubicBezTo>
                    <a:pt x="1782318" y="419100"/>
                    <a:pt x="1767078" y="411480"/>
                    <a:pt x="1759458" y="396240"/>
                  </a:cubicBezTo>
                  <a:close/>
                  <a:moveTo>
                    <a:pt x="4669028" y="411480"/>
                  </a:moveTo>
                  <a:cubicBezTo>
                    <a:pt x="4646168" y="403860"/>
                    <a:pt x="4646168" y="381000"/>
                    <a:pt x="4653788" y="365760"/>
                  </a:cubicBezTo>
                  <a:cubicBezTo>
                    <a:pt x="4661408" y="342900"/>
                    <a:pt x="4684268" y="335280"/>
                    <a:pt x="4699508" y="342900"/>
                  </a:cubicBezTo>
                  <a:cubicBezTo>
                    <a:pt x="4722368" y="358140"/>
                    <a:pt x="4729988" y="381000"/>
                    <a:pt x="4722368" y="396240"/>
                  </a:cubicBezTo>
                  <a:cubicBezTo>
                    <a:pt x="4714748" y="411480"/>
                    <a:pt x="4699508" y="419100"/>
                    <a:pt x="4684268" y="419100"/>
                  </a:cubicBezTo>
                  <a:cubicBezTo>
                    <a:pt x="4676648" y="419100"/>
                    <a:pt x="4676648" y="419100"/>
                    <a:pt x="4669028" y="411480"/>
                  </a:cubicBezTo>
                  <a:close/>
                  <a:moveTo>
                    <a:pt x="1957451" y="304800"/>
                  </a:moveTo>
                  <a:cubicBezTo>
                    <a:pt x="1949831" y="289560"/>
                    <a:pt x="1957451" y="266700"/>
                    <a:pt x="1972691" y="259080"/>
                  </a:cubicBezTo>
                  <a:cubicBezTo>
                    <a:pt x="1995551" y="251460"/>
                    <a:pt x="2018411" y="259080"/>
                    <a:pt x="2026031" y="274320"/>
                  </a:cubicBezTo>
                  <a:cubicBezTo>
                    <a:pt x="2033651" y="297180"/>
                    <a:pt x="2026031" y="320040"/>
                    <a:pt x="2003171" y="327660"/>
                  </a:cubicBezTo>
                  <a:cubicBezTo>
                    <a:pt x="2003171" y="327660"/>
                    <a:pt x="1995551" y="327660"/>
                    <a:pt x="1987931" y="327660"/>
                  </a:cubicBezTo>
                  <a:cubicBezTo>
                    <a:pt x="1972691" y="327660"/>
                    <a:pt x="1957451" y="320040"/>
                    <a:pt x="1957451" y="304800"/>
                  </a:cubicBezTo>
                  <a:close/>
                  <a:moveTo>
                    <a:pt x="4478528" y="327660"/>
                  </a:moveTo>
                  <a:cubicBezTo>
                    <a:pt x="4455668" y="312420"/>
                    <a:pt x="4448048" y="297180"/>
                    <a:pt x="4455668" y="274320"/>
                  </a:cubicBezTo>
                  <a:cubicBezTo>
                    <a:pt x="4463288" y="251460"/>
                    <a:pt x="4486148" y="243840"/>
                    <a:pt x="4509008" y="251460"/>
                  </a:cubicBezTo>
                  <a:cubicBezTo>
                    <a:pt x="4524248" y="259080"/>
                    <a:pt x="4531868" y="281940"/>
                    <a:pt x="4524248" y="304800"/>
                  </a:cubicBezTo>
                  <a:cubicBezTo>
                    <a:pt x="4516628" y="320040"/>
                    <a:pt x="4509008" y="327660"/>
                    <a:pt x="4493768" y="327660"/>
                  </a:cubicBezTo>
                  <a:cubicBezTo>
                    <a:pt x="4486148" y="327660"/>
                    <a:pt x="4478528" y="327660"/>
                    <a:pt x="4478528" y="327660"/>
                  </a:cubicBezTo>
                  <a:close/>
                  <a:moveTo>
                    <a:pt x="2155444" y="228600"/>
                  </a:moveTo>
                  <a:cubicBezTo>
                    <a:pt x="2147824" y="205740"/>
                    <a:pt x="2155444" y="182880"/>
                    <a:pt x="2178304" y="175260"/>
                  </a:cubicBezTo>
                  <a:cubicBezTo>
                    <a:pt x="2193544" y="175260"/>
                    <a:pt x="2216404" y="182880"/>
                    <a:pt x="2224024" y="205740"/>
                  </a:cubicBezTo>
                  <a:cubicBezTo>
                    <a:pt x="2231644" y="220980"/>
                    <a:pt x="2224024" y="243840"/>
                    <a:pt x="2201164" y="251460"/>
                  </a:cubicBezTo>
                  <a:cubicBezTo>
                    <a:pt x="2201164" y="251460"/>
                    <a:pt x="2193544" y="251460"/>
                    <a:pt x="2185924" y="251460"/>
                  </a:cubicBezTo>
                  <a:cubicBezTo>
                    <a:pt x="2170684" y="251460"/>
                    <a:pt x="2155444" y="243840"/>
                    <a:pt x="2155444" y="228600"/>
                  </a:cubicBezTo>
                  <a:close/>
                  <a:moveTo>
                    <a:pt x="4280535" y="251460"/>
                  </a:moveTo>
                  <a:cubicBezTo>
                    <a:pt x="4257675" y="243840"/>
                    <a:pt x="4250055" y="220980"/>
                    <a:pt x="4257675" y="198120"/>
                  </a:cubicBezTo>
                  <a:cubicBezTo>
                    <a:pt x="4265295" y="182880"/>
                    <a:pt x="4280535" y="167640"/>
                    <a:pt x="4303395" y="175260"/>
                  </a:cubicBezTo>
                  <a:cubicBezTo>
                    <a:pt x="4326255" y="182880"/>
                    <a:pt x="4333875" y="205740"/>
                    <a:pt x="4326255" y="220980"/>
                  </a:cubicBezTo>
                  <a:cubicBezTo>
                    <a:pt x="4318635" y="243840"/>
                    <a:pt x="4303395" y="251460"/>
                    <a:pt x="4288155" y="251460"/>
                  </a:cubicBezTo>
                  <a:cubicBezTo>
                    <a:pt x="4288155" y="251460"/>
                    <a:pt x="4280535" y="251460"/>
                    <a:pt x="4280535" y="251460"/>
                  </a:cubicBezTo>
                  <a:close/>
                  <a:moveTo>
                    <a:pt x="2353564" y="160020"/>
                  </a:moveTo>
                  <a:cubicBezTo>
                    <a:pt x="2353564" y="137160"/>
                    <a:pt x="2361184" y="121920"/>
                    <a:pt x="2384044" y="114300"/>
                  </a:cubicBezTo>
                  <a:cubicBezTo>
                    <a:pt x="2406904" y="106680"/>
                    <a:pt x="2422144" y="121920"/>
                    <a:pt x="2429764" y="137160"/>
                  </a:cubicBezTo>
                  <a:cubicBezTo>
                    <a:pt x="2437384" y="160020"/>
                    <a:pt x="2422144" y="182880"/>
                    <a:pt x="2406904" y="190500"/>
                  </a:cubicBezTo>
                  <a:cubicBezTo>
                    <a:pt x="2399284" y="190500"/>
                    <a:pt x="2399284" y="190500"/>
                    <a:pt x="2391664" y="190500"/>
                  </a:cubicBezTo>
                  <a:cubicBezTo>
                    <a:pt x="2376424" y="190500"/>
                    <a:pt x="2361184" y="175260"/>
                    <a:pt x="2353564" y="160020"/>
                  </a:cubicBezTo>
                  <a:close/>
                  <a:moveTo>
                    <a:pt x="4074922" y="182880"/>
                  </a:moveTo>
                  <a:cubicBezTo>
                    <a:pt x="4059682" y="182880"/>
                    <a:pt x="4044442" y="160020"/>
                    <a:pt x="4052062" y="137160"/>
                  </a:cubicBezTo>
                  <a:cubicBezTo>
                    <a:pt x="4052062" y="121920"/>
                    <a:pt x="4074922" y="106680"/>
                    <a:pt x="4097782" y="114300"/>
                  </a:cubicBezTo>
                  <a:cubicBezTo>
                    <a:pt x="4120642" y="114300"/>
                    <a:pt x="4128262" y="137160"/>
                    <a:pt x="4120642" y="160020"/>
                  </a:cubicBezTo>
                  <a:cubicBezTo>
                    <a:pt x="4120642" y="175260"/>
                    <a:pt x="4105402" y="190500"/>
                    <a:pt x="4090162" y="190500"/>
                  </a:cubicBezTo>
                  <a:cubicBezTo>
                    <a:pt x="4082542" y="190500"/>
                    <a:pt x="4082542" y="182880"/>
                    <a:pt x="4074922" y="182880"/>
                  </a:cubicBezTo>
                  <a:close/>
                  <a:moveTo>
                    <a:pt x="2566797" y="106680"/>
                  </a:moveTo>
                  <a:cubicBezTo>
                    <a:pt x="2559177" y="91440"/>
                    <a:pt x="2574417" y="68580"/>
                    <a:pt x="2597277" y="60960"/>
                  </a:cubicBezTo>
                  <a:cubicBezTo>
                    <a:pt x="2612517" y="60960"/>
                    <a:pt x="2635377" y="76200"/>
                    <a:pt x="2635377" y="91440"/>
                  </a:cubicBezTo>
                  <a:cubicBezTo>
                    <a:pt x="2642997" y="114300"/>
                    <a:pt x="2627757" y="137160"/>
                    <a:pt x="2612517" y="137160"/>
                  </a:cubicBezTo>
                  <a:cubicBezTo>
                    <a:pt x="2604897" y="137160"/>
                    <a:pt x="2604897" y="137160"/>
                    <a:pt x="2604897" y="137160"/>
                  </a:cubicBezTo>
                  <a:cubicBezTo>
                    <a:pt x="2582037" y="137160"/>
                    <a:pt x="2566797" y="129540"/>
                    <a:pt x="2566797" y="106680"/>
                  </a:cubicBezTo>
                  <a:close/>
                  <a:moveTo>
                    <a:pt x="3869182" y="137160"/>
                  </a:moveTo>
                  <a:cubicBezTo>
                    <a:pt x="3846322" y="129540"/>
                    <a:pt x="3838702" y="114300"/>
                    <a:pt x="3838702" y="91440"/>
                  </a:cubicBezTo>
                  <a:cubicBezTo>
                    <a:pt x="3846322" y="68580"/>
                    <a:pt x="3861562" y="60960"/>
                    <a:pt x="3884422" y="60960"/>
                  </a:cubicBezTo>
                  <a:cubicBezTo>
                    <a:pt x="3907282" y="68580"/>
                    <a:pt x="3922522" y="83820"/>
                    <a:pt x="3914902" y="106680"/>
                  </a:cubicBezTo>
                  <a:cubicBezTo>
                    <a:pt x="3914902" y="121920"/>
                    <a:pt x="3899662" y="137160"/>
                    <a:pt x="3876802" y="137160"/>
                  </a:cubicBezTo>
                  <a:cubicBezTo>
                    <a:pt x="3876802" y="137160"/>
                    <a:pt x="3876802" y="137160"/>
                    <a:pt x="3869182" y="137160"/>
                  </a:cubicBezTo>
                  <a:close/>
                  <a:moveTo>
                    <a:pt x="2772410" y="68580"/>
                  </a:moveTo>
                  <a:cubicBezTo>
                    <a:pt x="2772410" y="45720"/>
                    <a:pt x="2787650" y="30480"/>
                    <a:pt x="2810510" y="30480"/>
                  </a:cubicBezTo>
                  <a:cubicBezTo>
                    <a:pt x="2825750" y="22860"/>
                    <a:pt x="2848610" y="38100"/>
                    <a:pt x="2848610" y="60960"/>
                  </a:cubicBezTo>
                  <a:cubicBezTo>
                    <a:pt x="2856230" y="83820"/>
                    <a:pt x="2840990" y="99060"/>
                    <a:pt x="2818130" y="106680"/>
                  </a:cubicBezTo>
                  <a:cubicBezTo>
                    <a:pt x="2818130" y="106680"/>
                    <a:pt x="2818130" y="106680"/>
                    <a:pt x="2810510" y="106680"/>
                  </a:cubicBezTo>
                  <a:cubicBezTo>
                    <a:pt x="2795270" y="106680"/>
                    <a:pt x="2780030" y="91440"/>
                    <a:pt x="2772410" y="68580"/>
                  </a:cubicBezTo>
                  <a:close/>
                  <a:moveTo>
                    <a:pt x="3663569" y="99060"/>
                  </a:moveTo>
                  <a:cubicBezTo>
                    <a:pt x="3640709" y="99060"/>
                    <a:pt x="3625469" y="83820"/>
                    <a:pt x="3633089" y="60960"/>
                  </a:cubicBezTo>
                  <a:cubicBezTo>
                    <a:pt x="3633089" y="38100"/>
                    <a:pt x="3648329" y="22860"/>
                    <a:pt x="3671189" y="22860"/>
                  </a:cubicBezTo>
                  <a:cubicBezTo>
                    <a:pt x="3694049" y="30480"/>
                    <a:pt x="3709289" y="45720"/>
                    <a:pt x="3701669" y="68580"/>
                  </a:cubicBezTo>
                  <a:cubicBezTo>
                    <a:pt x="3701669" y="91440"/>
                    <a:pt x="3686429" y="99060"/>
                    <a:pt x="3663569" y="99060"/>
                  </a:cubicBezTo>
                  <a:close/>
                  <a:moveTo>
                    <a:pt x="2985770" y="45720"/>
                  </a:moveTo>
                  <a:cubicBezTo>
                    <a:pt x="2985770" y="22860"/>
                    <a:pt x="3001010" y="7620"/>
                    <a:pt x="3023870" y="7620"/>
                  </a:cubicBezTo>
                  <a:cubicBezTo>
                    <a:pt x="3046730" y="7620"/>
                    <a:pt x="3061970" y="22860"/>
                    <a:pt x="3061970" y="38100"/>
                  </a:cubicBezTo>
                  <a:cubicBezTo>
                    <a:pt x="3061970" y="60960"/>
                    <a:pt x="3046730" y="83820"/>
                    <a:pt x="3031490" y="83820"/>
                  </a:cubicBezTo>
                  <a:cubicBezTo>
                    <a:pt x="3031490" y="83820"/>
                    <a:pt x="3023870" y="83820"/>
                    <a:pt x="3023870" y="83820"/>
                  </a:cubicBezTo>
                  <a:cubicBezTo>
                    <a:pt x="3008630" y="83820"/>
                    <a:pt x="2985770" y="68580"/>
                    <a:pt x="2985770" y="45720"/>
                  </a:cubicBezTo>
                  <a:close/>
                  <a:moveTo>
                    <a:pt x="3450336" y="83820"/>
                  </a:moveTo>
                  <a:cubicBezTo>
                    <a:pt x="3427476" y="76200"/>
                    <a:pt x="3412236" y="60960"/>
                    <a:pt x="3412236" y="38100"/>
                  </a:cubicBezTo>
                  <a:cubicBezTo>
                    <a:pt x="3419856" y="22860"/>
                    <a:pt x="3435096" y="0"/>
                    <a:pt x="3457956" y="7620"/>
                  </a:cubicBezTo>
                  <a:cubicBezTo>
                    <a:pt x="3480816" y="7620"/>
                    <a:pt x="3496056" y="22860"/>
                    <a:pt x="3488436" y="45720"/>
                  </a:cubicBezTo>
                  <a:cubicBezTo>
                    <a:pt x="3488436" y="68580"/>
                    <a:pt x="3473196" y="83820"/>
                    <a:pt x="3450336" y="83820"/>
                  </a:cubicBezTo>
                  <a:close/>
                  <a:moveTo>
                    <a:pt x="3199003" y="38100"/>
                  </a:moveTo>
                  <a:cubicBezTo>
                    <a:pt x="3199003" y="15240"/>
                    <a:pt x="3221863" y="0"/>
                    <a:pt x="3237103" y="0"/>
                  </a:cubicBezTo>
                  <a:cubicBezTo>
                    <a:pt x="3259963" y="0"/>
                    <a:pt x="3275203" y="15240"/>
                    <a:pt x="3275203" y="38100"/>
                  </a:cubicBezTo>
                  <a:cubicBezTo>
                    <a:pt x="3275203" y="60960"/>
                    <a:pt x="3259963" y="76200"/>
                    <a:pt x="3237103" y="76200"/>
                  </a:cubicBezTo>
                  <a:cubicBezTo>
                    <a:pt x="3221863" y="76200"/>
                    <a:pt x="3199003" y="60960"/>
                    <a:pt x="3199003" y="38100"/>
                  </a:cubicBezTo>
                  <a:close/>
                </a:path>
              </a:pathLst>
            </a:custGeom>
            <a:solidFill>
              <a:srgbClr val="FFFFFF"/>
            </a:solidFill>
          </p:spPr>
        </p:sp>
      </p:grpSp>
      <p:grpSp>
        <p:nvGrpSpPr>
          <p:cNvPr name="Group 16" id="16"/>
          <p:cNvGrpSpPr/>
          <p:nvPr/>
        </p:nvGrpSpPr>
        <p:grpSpPr>
          <a:xfrm rot="8256065">
            <a:off x="9882259" y="5404995"/>
            <a:ext cx="1991835" cy="1749650"/>
            <a:chOff x="0" y="0"/>
            <a:chExt cx="2374560" cy="2085840"/>
          </a:xfrm>
        </p:grpSpPr>
        <p:sp>
          <p:nvSpPr>
            <p:cNvPr name="Freeform 17" id="17"/>
            <p:cNvSpPr/>
            <p:nvPr/>
          </p:nvSpPr>
          <p:spPr>
            <a:xfrm flipH="false" flipV="false" rot="0">
              <a:off x="0" y="0"/>
              <a:ext cx="2374519" cy="2085848"/>
            </a:xfrm>
            <a:custGeom>
              <a:avLst/>
              <a:gdLst/>
              <a:ahLst/>
              <a:cxnLst/>
              <a:rect r="r" b="b" t="t" l="l"/>
              <a:pathLst>
                <a:path h="2085848" w="2374519">
                  <a:moveTo>
                    <a:pt x="1331849" y="0"/>
                  </a:moveTo>
                  <a:cubicBezTo>
                    <a:pt x="936117" y="0"/>
                    <a:pt x="593598" y="213106"/>
                    <a:pt x="410972" y="540512"/>
                  </a:cubicBezTo>
                  <a:cubicBezTo>
                    <a:pt x="0" y="639445"/>
                    <a:pt x="0" y="639445"/>
                    <a:pt x="0" y="639445"/>
                  </a:cubicBezTo>
                  <a:cubicBezTo>
                    <a:pt x="289179" y="943991"/>
                    <a:pt x="289179" y="943991"/>
                    <a:pt x="289179" y="943991"/>
                  </a:cubicBezTo>
                  <a:cubicBezTo>
                    <a:pt x="289179" y="974471"/>
                    <a:pt x="281559" y="1012444"/>
                    <a:pt x="281559" y="1042924"/>
                  </a:cubicBezTo>
                  <a:cubicBezTo>
                    <a:pt x="281559" y="1621536"/>
                    <a:pt x="753364" y="2085848"/>
                    <a:pt x="1331849" y="2085848"/>
                  </a:cubicBezTo>
                  <a:cubicBezTo>
                    <a:pt x="1902714" y="2085848"/>
                    <a:pt x="2374519" y="1621536"/>
                    <a:pt x="2374519" y="1042924"/>
                  </a:cubicBezTo>
                  <a:cubicBezTo>
                    <a:pt x="2374519" y="464312"/>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18" id="18"/>
          <p:cNvGrpSpPr/>
          <p:nvPr/>
        </p:nvGrpSpPr>
        <p:grpSpPr>
          <a:xfrm rot="-8805708">
            <a:off x="9869582" y="3015520"/>
            <a:ext cx="1991835" cy="1750254"/>
            <a:chOff x="0" y="0"/>
            <a:chExt cx="2374560" cy="2086560"/>
          </a:xfrm>
        </p:grpSpPr>
        <p:sp>
          <p:nvSpPr>
            <p:cNvPr name="Freeform 19" id="19"/>
            <p:cNvSpPr/>
            <p:nvPr/>
          </p:nvSpPr>
          <p:spPr>
            <a:xfrm flipH="false" flipV="false" rot="0">
              <a:off x="0" y="0"/>
              <a:ext cx="2374519" cy="2086610"/>
            </a:xfrm>
            <a:custGeom>
              <a:avLst/>
              <a:gdLst/>
              <a:ahLst/>
              <a:cxnLst/>
              <a:rect r="r" b="b" t="t" l="l"/>
              <a:pathLst>
                <a:path h="2086610" w="2374519">
                  <a:moveTo>
                    <a:pt x="1331849" y="0"/>
                  </a:moveTo>
                  <a:cubicBezTo>
                    <a:pt x="753491" y="0"/>
                    <a:pt x="281559" y="464566"/>
                    <a:pt x="281559" y="1043305"/>
                  </a:cubicBezTo>
                  <a:cubicBezTo>
                    <a:pt x="281559" y="1073785"/>
                    <a:pt x="289179" y="1104265"/>
                    <a:pt x="289179" y="1134745"/>
                  </a:cubicBezTo>
                  <a:cubicBezTo>
                    <a:pt x="0" y="1439291"/>
                    <a:pt x="0" y="1439291"/>
                    <a:pt x="0" y="1439291"/>
                  </a:cubicBezTo>
                  <a:cubicBezTo>
                    <a:pt x="410972" y="1538351"/>
                    <a:pt x="410972" y="1538351"/>
                    <a:pt x="410972" y="1538351"/>
                  </a:cubicBezTo>
                  <a:cubicBezTo>
                    <a:pt x="585978" y="1865757"/>
                    <a:pt x="928497" y="2086610"/>
                    <a:pt x="1331849" y="2086610"/>
                  </a:cubicBezTo>
                  <a:cubicBezTo>
                    <a:pt x="1902714" y="2086610"/>
                    <a:pt x="2374519" y="1622044"/>
                    <a:pt x="2374519" y="1043305"/>
                  </a:cubicBezTo>
                  <a:cubicBezTo>
                    <a:pt x="2374519" y="464566"/>
                    <a:pt x="1902714" y="0"/>
                    <a:pt x="1331849"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grpSp>
        <p:nvGrpSpPr>
          <p:cNvPr name="Group 20" id="20"/>
          <p:cNvGrpSpPr/>
          <p:nvPr/>
        </p:nvGrpSpPr>
        <p:grpSpPr>
          <a:xfrm rot="-4993909">
            <a:off x="11299106" y="998636"/>
            <a:ext cx="1758106" cy="1797363"/>
            <a:chOff x="0" y="0"/>
            <a:chExt cx="2095920" cy="2142720"/>
          </a:xfrm>
        </p:grpSpPr>
        <p:sp>
          <p:nvSpPr>
            <p:cNvPr name="Freeform 21" id="21"/>
            <p:cNvSpPr/>
            <p:nvPr/>
          </p:nvSpPr>
          <p:spPr>
            <a:xfrm flipH="false" flipV="false" rot="0">
              <a:off x="0" y="0"/>
              <a:ext cx="2096008" cy="2142744"/>
            </a:xfrm>
            <a:custGeom>
              <a:avLst/>
              <a:gdLst/>
              <a:ahLst/>
              <a:cxnLst/>
              <a:rect r="r" b="b" t="t" l="l"/>
              <a:pathLst>
                <a:path h="2142744" w="2096008">
                  <a:moveTo>
                    <a:pt x="1051814" y="0"/>
                  </a:moveTo>
                  <a:cubicBezTo>
                    <a:pt x="472567" y="0"/>
                    <a:pt x="0" y="472821"/>
                    <a:pt x="0" y="1052322"/>
                  </a:cubicBezTo>
                  <a:cubicBezTo>
                    <a:pt x="0" y="1311529"/>
                    <a:pt x="99060" y="1548003"/>
                    <a:pt x="259080" y="1731010"/>
                  </a:cubicBezTo>
                  <a:cubicBezTo>
                    <a:pt x="198120" y="2142744"/>
                    <a:pt x="198120" y="2142744"/>
                    <a:pt x="198120" y="2142744"/>
                  </a:cubicBezTo>
                  <a:cubicBezTo>
                    <a:pt x="586867" y="1990217"/>
                    <a:pt x="586867" y="1990217"/>
                    <a:pt x="586867" y="1990217"/>
                  </a:cubicBezTo>
                  <a:cubicBezTo>
                    <a:pt x="724027" y="2058797"/>
                    <a:pt x="884047" y="2097024"/>
                    <a:pt x="1051814" y="2097024"/>
                  </a:cubicBezTo>
                  <a:cubicBezTo>
                    <a:pt x="1623441" y="2097024"/>
                    <a:pt x="2096008" y="1624203"/>
                    <a:pt x="2096008" y="1052322"/>
                  </a:cubicBezTo>
                  <a:cubicBezTo>
                    <a:pt x="2095881" y="472821"/>
                    <a:pt x="1623441" y="0"/>
                    <a:pt x="1051814"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sp>
        <p:nvSpPr>
          <p:cNvPr name="Freeform 22" id="22"/>
          <p:cNvSpPr/>
          <p:nvPr/>
        </p:nvSpPr>
        <p:spPr>
          <a:xfrm flipH="false" flipV="false" rot="0">
            <a:off x="13902355" y="3890647"/>
            <a:ext cx="1555883" cy="1287140"/>
          </a:xfrm>
          <a:custGeom>
            <a:avLst/>
            <a:gdLst/>
            <a:ahLst/>
            <a:cxnLst/>
            <a:rect r="r" b="b" t="t" l="l"/>
            <a:pathLst>
              <a:path h="1287140" w="1555883">
                <a:moveTo>
                  <a:pt x="0" y="0"/>
                </a:moveTo>
                <a:lnTo>
                  <a:pt x="1555883" y="0"/>
                </a:lnTo>
                <a:lnTo>
                  <a:pt x="1555883" y="1287140"/>
                </a:lnTo>
                <a:lnTo>
                  <a:pt x="0" y="12871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3" id="23"/>
          <p:cNvSpPr txBox="true"/>
          <p:nvPr/>
        </p:nvSpPr>
        <p:spPr>
          <a:xfrm rot="0">
            <a:off x="12158839" y="5473062"/>
            <a:ext cx="5310749" cy="742950"/>
          </a:xfrm>
          <a:prstGeom prst="rect">
            <a:avLst/>
          </a:prstGeom>
        </p:spPr>
        <p:txBody>
          <a:bodyPr anchor="t" rtlCol="false" tIns="0" lIns="0" bIns="0" rIns="0">
            <a:spAutoFit/>
          </a:bodyPr>
          <a:lstStyle/>
          <a:p>
            <a:pPr algn="ctr" marL="0" indent="0" lvl="0">
              <a:lnSpc>
                <a:spcPts val="5969"/>
              </a:lnSpc>
              <a:spcBef>
                <a:spcPct val="0"/>
              </a:spcBef>
            </a:pPr>
            <a:r>
              <a:rPr lang="en-US" b="true" sz="4974">
                <a:solidFill>
                  <a:srgbClr val="FFFFFF"/>
                </a:solidFill>
                <a:latin typeface="Montserrat Bold"/>
                <a:ea typeface="Montserrat Bold"/>
                <a:cs typeface="Montserrat Bold"/>
                <a:sym typeface="Montserrat Bold"/>
              </a:rPr>
              <a:t>Future-Scope</a:t>
            </a:r>
          </a:p>
        </p:txBody>
      </p:sp>
      <p:grpSp>
        <p:nvGrpSpPr>
          <p:cNvPr name="Group 24" id="24"/>
          <p:cNvGrpSpPr/>
          <p:nvPr/>
        </p:nvGrpSpPr>
        <p:grpSpPr>
          <a:xfrm rot="0">
            <a:off x="12978457" y="6873819"/>
            <a:ext cx="457877" cy="457877"/>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26" id="2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7" id="27"/>
          <p:cNvGrpSpPr/>
          <p:nvPr/>
        </p:nvGrpSpPr>
        <p:grpSpPr>
          <a:xfrm rot="0">
            <a:off x="11982440" y="5587037"/>
            <a:ext cx="457877" cy="457877"/>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29" id="29"/>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0" id="30"/>
          <p:cNvGrpSpPr/>
          <p:nvPr/>
        </p:nvGrpSpPr>
        <p:grpSpPr>
          <a:xfrm rot="0">
            <a:off x="11986977" y="3982173"/>
            <a:ext cx="433075" cy="433075"/>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2" id="3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3" id="33"/>
          <p:cNvGrpSpPr/>
          <p:nvPr/>
        </p:nvGrpSpPr>
        <p:grpSpPr>
          <a:xfrm rot="0">
            <a:off x="12978457" y="2647218"/>
            <a:ext cx="457877" cy="45787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w="38100" cap="sq">
              <a:solidFill>
                <a:srgbClr val="FFFFFF"/>
              </a:solidFill>
              <a:prstDash val="solid"/>
              <a:miter/>
            </a:ln>
          </p:spPr>
        </p:sp>
        <p:sp>
          <p:nvSpPr>
            <p:cNvPr name="TextBox 35" id="35"/>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TextBox 36" id="36"/>
          <p:cNvSpPr txBox="true"/>
          <p:nvPr/>
        </p:nvSpPr>
        <p:spPr>
          <a:xfrm rot="0">
            <a:off x="11532096" y="1393428"/>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01</a:t>
            </a:r>
          </a:p>
        </p:txBody>
      </p:sp>
      <p:grpSp>
        <p:nvGrpSpPr>
          <p:cNvPr name="Group 37" id="37"/>
          <p:cNvGrpSpPr/>
          <p:nvPr/>
        </p:nvGrpSpPr>
        <p:grpSpPr>
          <a:xfrm rot="0">
            <a:off x="11154959" y="7269996"/>
            <a:ext cx="2007760" cy="1969043"/>
            <a:chOff x="0" y="0"/>
            <a:chExt cx="2677014" cy="2625391"/>
          </a:xfrm>
        </p:grpSpPr>
        <p:grpSp>
          <p:nvGrpSpPr>
            <p:cNvPr name="Group 38" id="38"/>
            <p:cNvGrpSpPr/>
            <p:nvPr/>
          </p:nvGrpSpPr>
          <p:grpSpPr>
            <a:xfrm rot="4985897">
              <a:off x="162195" y="106804"/>
              <a:ext cx="2352623" cy="2411784"/>
              <a:chOff x="0" y="0"/>
              <a:chExt cx="2103504" cy="2156400"/>
            </a:xfrm>
          </p:grpSpPr>
          <p:sp>
            <p:nvSpPr>
              <p:cNvPr name="Freeform 39" id="39"/>
              <p:cNvSpPr/>
              <p:nvPr/>
            </p:nvSpPr>
            <p:spPr>
              <a:xfrm flipH="false" flipV="false" rot="0">
                <a:off x="0" y="0"/>
                <a:ext cx="2103592" cy="2156460"/>
              </a:xfrm>
              <a:custGeom>
                <a:avLst/>
                <a:gdLst/>
                <a:ahLst/>
                <a:cxnLst/>
                <a:rect r="r" b="b" t="t" l="l"/>
                <a:pathLst>
                  <a:path h="2156460" w="2103592">
                    <a:moveTo>
                      <a:pt x="1047973" y="60960"/>
                    </a:moveTo>
                    <a:cubicBezTo>
                      <a:pt x="887374" y="60960"/>
                      <a:pt x="734422" y="99060"/>
                      <a:pt x="596638" y="160020"/>
                    </a:cubicBezTo>
                    <a:cubicBezTo>
                      <a:pt x="198837" y="0"/>
                      <a:pt x="198837" y="0"/>
                      <a:pt x="198837" y="0"/>
                    </a:cubicBezTo>
                    <a:cubicBezTo>
                      <a:pt x="260018" y="419100"/>
                      <a:pt x="260018" y="419100"/>
                      <a:pt x="260018" y="419100"/>
                    </a:cubicBezTo>
                    <a:cubicBezTo>
                      <a:pt x="99418" y="601980"/>
                      <a:pt x="0" y="845820"/>
                      <a:pt x="0" y="1104900"/>
                    </a:cubicBezTo>
                    <a:cubicBezTo>
                      <a:pt x="0" y="1684020"/>
                      <a:pt x="466629" y="2156460"/>
                      <a:pt x="1047973" y="2156460"/>
                    </a:cubicBezTo>
                    <a:cubicBezTo>
                      <a:pt x="1629316" y="2156460"/>
                      <a:pt x="2103592" y="1684020"/>
                      <a:pt x="2103592" y="1104900"/>
                    </a:cubicBezTo>
                    <a:cubicBezTo>
                      <a:pt x="2103592" y="533400"/>
                      <a:pt x="1629316" y="60960"/>
                      <a:pt x="1047973" y="6096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grpSp>
        <p:sp>
          <p:nvSpPr>
            <p:cNvPr name="TextBox 40" id="40"/>
            <p:cNvSpPr txBox="true"/>
            <p:nvPr/>
          </p:nvSpPr>
          <p:spPr>
            <a:xfrm rot="0">
              <a:off x="398384" y="703659"/>
              <a:ext cx="1761110" cy="1254470"/>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04</a:t>
              </a:r>
            </a:p>
          </p:txBody>
        </p:sp>
      </p:grpSp>
      <p:sp>
        <p:nvSpPr>
          <p:cNvPr name="TextBox 41" id="41"/>
          <p:cNvSpPr txBox="true"/>
          <p:nvPr/>
        </p:nvSpPr>
        <p:spPr>
          <a:xfrm rot="0">
            <a:off x="10292639" y="3268524"/>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02</a:t>
            </a:r>
          </a:p>
        </p:txBody>
      </p:sp>
      <p:sp>
        <p:nvSpPr>
          <p:cNvPr name="TextBox 42" id="42"/>
          <p:cNvSpPr txBox="true"/>
          <p:nvPr/>
        </p:nvSpPr>
        <p:spPr>
          <a:xfrm rot="0">
            <a:off x="10297752" y="5881468"/>
            <a:ext cx="1320833" cy="969427"/>
          </a:xfrm>
          <a:prstGeom prst="rect">
            <a:avLst/>
          </a:prstGeom>
        </p:spPr>
        <p:txBody>
          <a:bodyPr anchor="t" rtlCol="false" tIns="0" lIns="0" bIns="0" rIns="0">
            <a:spAutoFit/>
          </a:bodyPr>
          <a:lstStyle/>
          <a:p>
            <a:pPr algn="ctr">
              <a:lnSpc>
                <a:spcPts val="7938"/>
              </a:lnSpc>
            </a:pPr>
            <a:r>
              <a:rPr lang="en-US" sz="5670" b="true">
                <a:solidFill>
                  <a:srgbClr val="FFFFFF"/>
                </a:solidFill>
                <a:latin typeface="Montserrat Bold"/>
                <a:ea typeface="Montserrat Bold"/>
                <a:cs typeface="Montserrat Bold"/>
                <a:sym typeface="Montserrat Bold"/>
              </a:rPr>
              <a:t>03</a:t>
            </a:r>
          </a:p>
        </p:txBody>
      </p:sp>
      <p:sp>
        <p:nvSpPr>
          <p:cNvPr name="Freeform 43" id="43"/>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5"/>
            <a:stretch>
              <a:fillRect l="0" t="-735" r="-7899" b="-735"/>
            </a:stretch>
          </a:blipFill>
        </p:spPr>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209" y="1462590"/>
            <a:ext cx="8434945" cy="7361820"/>
          </a:xfrm>
          <a:custGeom>
            <a:avLst/>
            <a:gdLst/>
            <a:ahLst/>
            <a:cxnLst/>
            <a:rect r="r" b="b" t="t" l="l"/>
            <a:pathLst>
              <a:path h="7361820" w="8434945">
                <a:moveTo>
                  <a:pt x="0" y="0"/>
                </a:moveTo>
                <a:lnTo>
                  <a:pt x="8434945" y="0"/>
                </a:lnTo>
                <a:lnTo>
                  <a:pt x="8434945" y="7361820"/>
                </a:lnTo>
                <a:lnTo>
                  <a:pt x="0" y="7361820"/>
                </a:lnTo>
                <a:lnTo>
                  <a:pt x="0" y="0"/>
                </a:lnTo>
                <a:close/>
              </a:path>
            </a:pathLst>
          </a:custGeom>
          <a:blipFill>
            <a:blip r:embed="rId2"/>
            <a:stretch>
              <a:fillRect l="-15499" t="0" r="-15499" b="0"/>
            </a:stretch>
          </a:blipFill>
        </p:spPr>
      </p:sp>
      <p:sp>
        <p:nvSpPr>
          <p:cNvPr name="TextBox 3" id="3"/>
          <p:cNvSpPr txBox="true"/>
          <p:nvPr/>
        </p:nvSpPr>
        <p:spPr>
          <a:xfrm rot="0">
            <a:off x="10380888" y="1839789"/>
            <a:ext cx="5890717" cy="1251828"/>
          </a:xfrm>
          <a:prstGeom prst="rect">
            <a:avLst/>
          </a:prstGeom>
        </p:spPr>
        <p:txBody>
          <a:bodyPr anchor="t" rtlCol="false" tIns="0" lIns="0" bIns="0" rIns="0">
            <a:spAutoFit/>
          </a:bodyPr>
          <a:lstStyle/>
          <a:p>
            <a:pPr algn="r" marL="0" indent="0" lvl="0">
              <a:lnSpc>
                <a:spcPts val="10276"/>
              </a:lnSpc>
              <a:spcBef>
                <a:spcPct val="0"/>
              </a:spcBef>
            </a:pPr>
            <a:r>
              <a:rPr lang="en-US" b="true" sz="7340">
                <a:solidFill>
                  <a:srgbClr val="000000"/>
                </a:solidFill>
                <a:latin typeface="Montserrat Bold"/>
                <a:ea typeface="Montserrat Bold"/>
                <a:cs typeface="Montserrat Bold"/>
                <a:sym typeface="Montserrat Bold"/>
              </a:rPr>
              <a:t>Challenges</a:t>
            </a:r>
          </a:p>
        </p:txBody>
      </p:sp>
      <p:sp>
        <p:nvSpPr>
          <p:cNvPr name="TextBox 4" id="4"/>
          <p:cNvSpPr txBox="true"/>
          <p:nvPr/>
        </p:nvSpPr>
        <p:spPr>
          <a:xfrm rot="0">
            <a:off x="10946452" y="3359300"/>
            <a:ext cx="5239803" cy="409575"/>
          </a:xfrm>
          <a:prstGeom prst="rect">
            <a:avLst/>
          </a:prstGeom>
        </p:spPr>
        <p:txBody>
          <a:bodyPr anchor="t" rtlCol="false" tIns="0" lIns="0" bIns="0" rIns="0">
            <a:spAutoFit/>
          </a:bodyPr>
          <a:lstStyle/>
          <a:p>
            <a:pPr algn="r">
              <a:lnSpc>
                <a:spcPts val="3240"/>
              </a:lnSpc>
              <a:spcBef>
                <a:spcPct val="0"/>
              </a:spcBef>
            </a:pPr>
            <a:r>
              <a:rPr lang="en-US" b="true" sz="2700">
                <a:solidFill>
                  <a:srgbClr val="000000"/>
                </a:solidFill>
                <a:latin typeface="Montserrat Bold"/>
                <a:ea typeface="Montserrat Bold"/>
                <a:cs typeface="Montserrat Bold"/>
                <a:sym typeface="Montserrat Bold"/>
              </a:rPr>
              <a:t>Addressing Safety Concerns</a:t>
            </a:r>
          </a:p>
        </p:txBody>
      </p:sp>
      <p:sp>
        <p:nvSpPr>
          <p:cNvPr name="TextBox 5" id="5"/>
          <p:cNvSpPr txBox="true"/>
          <p:nvPr/>
        </p:nvSpPr>
        <p:spPr>
          <a:xfrm rot="0">
            <a:off x="12125184" y="6634864"/>
            <a:ext cx="4061072" cy="409575"/>
          </a:xfrm>
          <a:prstGeom prst="rect">
            <a:avLst/>
          </a:prstGeom>
        </p:spPr>
        <p:txBody>
          <a:bodyPr anchor="t" rtlCol="false" tIns="0" lIns="0" bIns="0" rIns="0">
            <a:spAutoFit/>
          </a:bodyPr>
          <a:lstStyle/>
          <a:p>
            <a:pPr algn="r">
              <a:lnSpc>
                <a:spcPts val="3240"/>
              </a:lnSpc>
              <a:spcBef>
                <a:spcPct val="0"/>
              </a:spcBef>
            </a:pPr>
            <a:r>
              <a:rPr lang="en-US" b="true" sz="2700">
                <a:solidFill>
                  <a:srgbClr val="000000"/>
                </a:solidFill>
                <a:latin typeface="Montserrat Bold"/>
                <a:ea typeface="Montserrat Bold"/>
                <a:cs typeface="Montserrat Bold"/>
                <a:sym typeface="Montserrat Bold"/>
              </a:rPr>
              <a:t>Possible Mitigations</a:t>
            </a:r>
          </a:p>
        </p:txBody>
      </p:sp>
      <p:sp>
        <p:nvSpPr>
          <p:cNvPr name="TextBox 6" id="6"/>
          <p:cNvSpPr txBox="true"/>
          <p:nvPr/>
        </p:nvSpPr>
        <p:spPr>
          <a:xfrm rot="0">
            <a:off x="11176114" y="3894205"/>
            <a:ext cx="5010141" cy="2358107"/>
          </a:xfrm>
          <a:prstGeom prst="rect">
            <a:avLst/>
          </a:prstGeom>
        </p:spPr>
        <p:txBody>
          <a:bodyPr anchor="t" rtlCol="false" tIns="0" lIns="0" bIns="0" rIns="0">
            <a:spAutoFit/>
          </a:bodyPr>
          <a:lstStyle/>
          <a:p>
            <a:pPr algn="r">
              <a:lnSpc>
                <a:spcPts val="2669"/>
              </a:lnSpc>
            </a:pPr>
            <a:r>
              <a:rPr lang="en-US" sz="1906">
                <a:solidFill>
                  <a:srgbClr val="101010"/>
                </a:solidFill>
                <a:latin typeface="Montserrat"/>
                <a:ea typeface="Montserrat"/>
                <a:cs typeface="Montserrat"/>
                <a:sym typeface="Montserrat"/>
              </a:rPr>
              <a:t>Limitations: </a:t>
            </a:r>
          </a:p>
          <a:p>
            <a:pPr algn="r">
              <a:lnSpc>
                <a:spcPts val="2669"/>
              </a:lnSpc>
            </a:pPr>
            <a:r>
              <a:rPr lang="en-US" sz="1906">
                <a:solidFill>
                  <a:srgbClr val="101010"/>
                </a:solidFill>
                <a:latin typeface="Montserrat"/>
                <a:ea typeface="Montserrat"/>
                <a:cs typeface="Montserrat"/>
                <a:sym typeface="Montserrat"/>
              </a:rPr>
              <a:t>No method can completely guarantee safety for users and providers</a:t>
            </a:r>
          </a:p>
          <a:p>
            <a:pPr algn="r">
              <a:lnSpc>
                <a:spcPts val="2669"/>
              </a:lnSpc>
            </a:pPr>
            <a:r>
              <a:rPr lang="en-US" sz="1906">
                <a:solidFill>
                  <a:srgbClr val="101010"/>
                </a:solidFill>
                <a:latin typeface="Montserrat"/>
                <a:ea typeface="Montserrat"/>
                <a:cs typeface="Montserrat"/>
                <a:sym typeface="Montserrat"/>
              </a:rPr>
              <a:t>.</a:t>
            </a:r>
          </a:p>
          <a:p>
            <a:pPr algn="r">
              <a:lnSpc>
                <a:spcPts val="2669"/>
              </a:lnSpc>
            </a:pPr>
            <a:r>
              <a:rPr lang="en-US" sz="1906">
                <a:solidFill>
                  <a:srgbClr val="101010"/>
                </a:solidFill>
                <a:latin typeface="Montserrat"/>
                <a:ea typeface="Montserrat"/>
                <a:cs typeface="Montserrat"/>
                <a:sym typeface="Montserrat"/>
              </a:rPr>
              <a:t>Concerns:</a:t>
            </a:r>
          </a:p>
          <a:p>
            <a:pPr algn="r" marL="0" indent="0" lvl="0">
              <a:lnSpc>
                <a:spcPts val="2669"/>
              </a:lnSpc>
              <a:spcBef>
                <a:spcPct val="0"/>
              </a:spcBef>
            </a:pPr>
            <a:r>
              <a:rPr lang="en-US" sz="1906">
                <a:solidFill>
                  <a:srgbClr val="101010"/>
                </a:solidFill>
                <a:latin typeface="Montserrat"/>
                <a:ea typeface="Montserrat"/>
                <a:cs typeface="Montserrat"/>
                <a:sym typeface="Montserrat"/>
              </a:rPr>
              <a:t>  - Female service providers and users may feel unsafe in certain situations.ns.</a:t>
            </a:r>
          </a:p>
        </p:txBody>
      </p:sp>
      <p:grpSp>
        <p:nvGrpSpPr>
          <p:cNvPr name="Group 7" id="7"/>
          <p:cNvGrpSpPr/>
          <p:nvPr/>
        </p:nvGrpSpPr>
        <p:grpSpPr>
          <a:xfrm rot="0">
            <a:off x="0" y="8993275"/>
            <a:ext cx="8434945" cy="1293725"/>
            <a:chOff x="0" y="0"/>
            <a:chExt cx="2137108" cy="327783"/>
          </a:xfrm>
        </p:grpSpPr>
        <p:sp>
          <p:nvSpPr>
            <p:cNvPr name="Freeform 8" id="8"/>
            <p:cNvSpPr/>
            <p:nvPr/>
          </p:nvSpPr>
          <p:spPr>
            <a:xfrm flipH="false" flipV="false" rot="0">
              <a:off x="0" y="0"/>
              <a:ext cx="2137108" cy="327783"/>
            </a:xfrm>
            <a:custGeom>
              <a:avLst/>
              <a:gdLst/>
              <a:ahLst/>
              <a:cxnLst/>
              <a:rect r="r" b="b" t="t" l="l"/>
              <a:pathLst>
                <a:path h="327783" w="2137108">
                  <a:moveTo>
                    <a:pt x="0" y="0"/>
                  </a:moveTo>
                  <a:lnTo>
                    <a:pt x="2137108" y="0"/>
                  </a:lnTo>
                  <a:lnTo>
                    <a:pt x="2137108" y="327783"/>
                  </a:lnTo>
                  <a:lnTo>
                    <a:pt x="0" y="327783"/>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a:ln cap="sq">
              <a:noFill/>
              <a:prstDash val="solid"/>
              <a:miter/>
            </a:ln>
          </p:spPr>
        </p:sp>
        <p:sp>
          <p:nvSpPr>
            <p:cNvPr name="TextBox 9" id="9"/>
            <p:cNvSpPr txBox="true"/>
            <p:nvPr/>
          </p:nvSpPr>
          <p:spPr>
            <a:xfrm>
              <a:off x="0" y="-38100"/>
              <a:ext cx="2137108" cy="36588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0">
            <a:off x="9209" y="0"/>
            <a:ext cx="8434945" cy="1293725"/>
            <a:chOff x="0" y="0"/>
            <a:chExt cx="2137108" cy="327783"/>
          </a:xfrm>
        </p:grpSpPr>
        <p:sp>
          <p:nvSpPr>
            <p:cNvPr name="Freeform 11" id="11"/>
            <p:cNvSpPr/>
            <p:nvPr/>
          </p:nvSpPr>
          <p:spPr>
            <a:xfrm flipH="false" flipV="false" rot="0">
              <a:off x="0" y="0"/>
              <a:ext cx="2137108" cy="327783"/>
            </a:xfrm>
            <a:custGeom>
              <a:avLst/>
              <a:gdLst/>
              <a:ahLst/>
              <a:cxnLst/>
              <a:rect r="r" b="b" t="t" l="l"/>
              <a:pathLst>
                <a:path h="327783" w="2137108">
                  <a:moveTo>
                    <a:pt x="0" y="0"/>
                  </a:moveTo>
                  <a:lnTo>
                    <a:pt x="2137108" y="0"/>
                  </a:lnTo>
                  <a:lnTo>
                    <a:pt x="2137108" y="327783"/>
                  </a:lnTo>
                  <a:lnTo>
                    <a:pt x="0" y="327783"/>
                  </a:ln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2" id="12"/>
            <p:cNvSpPr txBox="true"/>
            <p:nvPr/>
          </p:nvSpPr>
          <p:spPr>
            <a:xfrm>
              <a:off x="0" y="-38100"/>
              <a:ext cx="2137108" cy="365883"/>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0780553" y="7168264"/>
            <a:ext cx="5405702" cy="1004714"/>
          </a:xfrm>
          <a:prstGeom prst="rect">
            <a:avLst/>
          </a:prstGeom>
        </p:spPr>
        <p:txBody>
          <a:bodyPr anchor="t" rtlCol="false" tIns="0" lIns="0" bIns="0" rIns="0">
            <a:spAutoFit/>
          </a:bodyPr>
          <a:lstStyle/>
          <a:p>
            <a:pPr algn="r" marL="0" indent="0" lvl="0">
              <a:lnSpc>
                <a:spcPts val="2669"/>
              </a:lnSpc>
              <a:spcBef>
                <a:spcPct val="0"/>
              </a:spcBef>
            </a:pPr>
            <a:r>
              <a:rPr lang="en-US" sz="1906">
                <a:solidFill>
                  <a:srgbClr val="101010"/>
                </a:solidFill>
                <a:latin typeface="Montserrat"/>
                <a:ea typeface="Montserrat"/>
                <a:cs typeface="Montserrat"/>
                <a:sym typeface="Montserrat"/>
              </a:rPr>
              <a:t>Implementing gender preferences, ID verification, panic buttons, and accompaniment options.</a:t>
            </a:r>
          </a:p>
        </p:txBody>
      </p:sp>
      <p:grpSp>
        <p:nvGrpSpPr>
          <p:cNvPr name="Group 14" id="14"/>
          <p:cNvGrpSpPr/>
          <p:nvPr/>
        </p:nvGrpSpPr>
        <p:grpSpPr>
          <a:xfrm rot="0">
            <a:off x="16352154" y="6652710"/>
            <a:ext cx="373881" cy="37388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6352154" y="3359300"/>
            <a:ext cx="373881" cy="37388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0">
            <a:off x="182778" y="0"/>
            <a:ext cx="921265" cy="1291140"/>
          </a:xfrm>
          <a:custGeom>
            <a:avLst/>
            <a:gdLst/>
            <a:ahLst/>
            <a:cxnLst/>
            <a:rect r="r" b="b" t="t" l="l"/>
            <a:pathLst>
              <a:path h="1291140" w="921265">
                <a:moveTo>
                  <a:pt x="0" y="0"/>
                </a:moveTo>
                <a:lnTo>
                  <a:pt x="921265" y="0"/>
                </a:lnTo>
                <a:lnTo>
                  <a:pt x="921265" y="1291140"/>
                </a:lnTo>
                <a:lnTo>
                  <a:pt x="0" y="1291140"/>
                </a:lnTo>
                <a:lnTo>
                  <a:pt x="0" y="0"/>
                </a:lnTo>
                <a:close/>
              </a:path>
            </a:pathLst>
          </a:custGeom>
          <a:blipFill>
            <a:blip r:embed="rId3"/>
            <a:stretch>
              <a:fillRect l="0" t="-735" r="-7899" b="-735"/>
            </a:stretch>
          </a:blipFill>
        </p:spPr>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7336107">
            <a:off x="-7320947" y="-238151"/>
            <a:ext cx="12389411" cy="10763301"/>
          </a:xfrm>
          <a:custGeom>
            <a:avLst/>
            <a:gdLst/>
            <a:ahLst/>
            <a:cxnLst/>
            <a:rect r="r" b="b" t="t" l="l"/>
            <a:pathLst>
              <a:path h="10763301" w="12389411">
                <a:moveTo>
                  <a:pt x="0" y="0"/>
                </a:moveTo>
                <a:lnTo>
                  <a:pt x="12389411" y="0"/>
                </a:lnTo>
                <a:lnTo>
                  <a:pt x="12389411" y="10763302"/>
                </a:lnTo>
                <a:lnTo>
                  <a:pt x="0" y="10763302"/>
                </a:lnTo>
                <a:lnTo>
                  <a:pt x="0" y="0"/>
                </a:lnTo>
                <a:close/>
              </a:path>
            </a:pathLst>
          </a:custGeom>
          <a:blipFill>
            <a:blip r:embed="rId2"/>
            <a:stretch>
              <a:fillRect l="0" t="0" r="0" b="0"/>
            </a:stretch>
          </a:blipFill>
        </p:spPr>
      </p:sp>
      <p:sp>
        <p:nvSpPr>
          <p:cNvPr name="Freeform 3" id="3"/>
          <p:cNvSpPr/>
          <p:nvPr/>
        </p:nvSpPr>
        <p:spPr>
          <a:xfrm flipH="false" flipV="false" rot="0">
            <a:off x="3375469" y="1815229"/>
            <a:ext cx="13883831" cy="8273549"/>
          </a:xfrm>
          <a:custGeom>
            <a:avLst/>
            <a:gdLst/>
            <a:ahLst/>
            <a:cxnLst/>
            <a:rect r="r" b="b" t="t" l="l"/>
            <a:pathLst>
              <a:path h="8273549" w="13883831">
                <a:moveTo>
                  <a:pt x="0" y="0"/>
                </a:moveTo>
                <a:lnTo>
                  <a:pt x="13883831" y="0"/>
                </a:lnTo>
                <a:lnTo>
                  <a:pt x="13883831" y="8273549"/>
                </a:lnTo>
                <a:lnTo>
                  <a:pt x="0" y="8273549"/>
                </a:lnTo>
                <a:lnTo>
                  <a:pt x="0" y="0"/>
                </a:lnTo>
                <a:close/>
              </a:path>
            </a:pathLst>
          </a:custGeom>
          <a:blipFill>
            <a:blip r:embed="rId3"/>
            <a:stretch>
              <a:fillRect l="-2903" t="-1083" r="0" b="-655"/>
            </a:stretch>
          </a:blipFill>
        </p:spPr>
      </p:sp>
      <p:sp>
        <p:nvSpPr>
          <p:cNvPr name="TextBox 4" id="4"/>
          <p:cNvSpPr txBox="true"/>
          <p:nvPr/>
        </p:nvSpPr>
        <p:spPr>
          <a:xfrm rot="0">
            <a:off x="3897767" y="537412"/>
            <a:ext cx="9992778" cy="973050"/>
          </a:xfrm>
          <a:prstGeom prst="rect">
            <a:avLst/>
          </a:prstGeom>
        </p:spPr>
        <p:txBody>
          <a:bodyPr anchor="t" rtlCol="false" tIns="0" lIns="0" bIns="0" rIns="0">
            <a:spAutoFit/>
          </a:bodyPr>
          <a:lstStyle/>
          <a:p>
            <a:pPr algn="l" marL="0" indent="0" lvl="0">
              <a:lnSpc>
                <a:spcPts val="7644"/>
              </a:lnSpc>
              <a:spcBef>
                <a:spcPct val="0"/>
              </a:spcBef>
            </a:pPr>
            <a:r>
              <a:rPr lang="en-US" b="true" sz="6370">
                <a:solidFill>
                  <a:srgbClr val="101010"/>
                </a:solidFill>
                <a:latin typeface="Montserrat Bold"/>
                <a:ea typeface="Montserrat Bold"/>
                <a:cs typeface="Montserrat Bold"/>
                <a:sym typeface="Montserrat Bold"/>
              </a:rPr>
              <a:t>Architecture Diagram</a:t>
            </a:r>
          </a:p>
        </p:txBody>
      </p:sp>
      <p:sp>
        <p:nvSpPr>
          <p:cNvPr name="Freeform 5" id="5"/>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4"/>
            <a:stretch>
              <a:fillRect l="0" t="-735" r="-7899" b="-735"/>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1898322">
            <a:off x="14905080" y="-4731243"/>
            <a:ext cx="8700980" cy="8722787"/>
          </a:xfrm>
          <a:custGeom>
            <a:avLst/>
            <a:gdLst/>
            <a:ahLst/>
            <a:cxnLst/>
            <a:rect r="r" b="b" t="t" l="l"/>
            <a:pathLst>
              <a:path h="8722787" w="8700980">
                <a:moveTo>
                  <a:pt x="0" y="0"/>
                </a:moveTo>
                <a:lnTo>
                  <a:pt x="8700980" y="0"/>
                </a:lnTo>
                <a:lnTo>
                  <a:pt x="8700980" y="8722787"/>
                </a:lnTo>
                <a:lnTo>
                  <a:pt x="0" y="8722787"/>
                </a:lnTo>
                <a:lnTo>
                  <a:pt x="0" y="0"/>
                </a:lnTo>
                <a:close/>
              </a:path>
            </a:pathLst>
          </a:custGeom>
          <a:blipFill>
            <a:blip r:embed="rId2"/>
            <a:stretch>
              <a:fillRect l="0" t="0" r="0" b="0"/>
            </a:stretch>
          </a:blipFill>
        </p:spPr>
      </p:sp>
      <p:grpSp>
        <p:nvGrpSpPr>
          <p:cNvPr name="Group 3" id="3"/>
          <p:cNvGrpSpPr/>
          <p:nvPr/>
        </p:nvGrpSpPr>
        <p:grpSpPr>
          <a:xfrm rot="0">
            <a:off x="7176972" y="-1174265"/>
            <a:ext cx="9192806" cy="11746397"/>
            <a:chOff x="0" y="0"/>
            <a:chExt cx="2421151" cy="3093701"/>
          </a:xfrm>
        </p:grpSpPr>
        <p:sp>
          <p:nvSpPr>
            <p:cNvPr name="Freeform 4" id="4"/>
            <p:cNvSpPr/>
            <p:nvPr/>
          </p:nvSpPr>
          <p:spPr>
            <a:xfrm flipH="false" flipV="false" rot="0">
              <a:off x="0" y="0"/>
              <a:ext cx="2421151" cy="3093701"/>
            </a:xfrm>
            <a:custGeom>
              <a:avLst/>
              <a:gdLst/>
              <a:ahLst/>
              <a:cxnLst/>
              <a:rect r="r" b="b" t="t" l="l"/>
              <a:pathLst>
                <a:path h="3093701" w="2421151">
                  <a:moveTo>
                    <a:pt x="0" y="0"/>
                  </a:moveTo>
                  <a:lnTo>
                    <a:pt x="2421151" y="0"/>
                  </a:lnTo>
                  <a:lnTo>
                    <a:pt x="2421151" y="3093701"/>
                  </a:lnTo>
                  <a:lnTo>
                    <a:pt x="0" y="3093701"/>
                  </a:lnTo>
                  <a:close/>
                </a:path>
              </a:pathLst>
            </a:custGeom>
            <a:solidFill>
              <a:srgbClr val="FFFFFF"/>
            </a:solidFill>
          </p:spPr>
        </p:sp>
        <p:sp>
          <p:nvSpPr>
            <p:cNvPr name="TextBox 5" id="5"/>
            <p:cNvSpPr txBox="true"/>
            <p:nvPr/>
          </p:nvSpPr>
          <p:spPr>
            <a:xfrm>
              <a:off x="0" y="-47625"/>
              <a:ext cx="2421151" cy="3141326"/>
            </a:xfrm>
            <a:prstGeom prst="rect">
              <a:avLst/>
            </a:prstGeom>
          </p:spPr>
          <p:txBody>
            <a:bodyPr anchor="ctr" rtlCol="false" tIns="50800" lIns="50800" bIns="50800" rIns="50800"/>
            <a:lstStyle/>
            <a:p>
              <a:pPr algn="ctr">
                <a:lnSpc>
                  <a:spcPts val="3640"/>
                </a:lnSpc>
              </a:pPr>
            </a:p>
          </p:txBody>
        </p:sp>
      </p:grpSp>
      <p:sp>
        <p:nvSpPr>
          <p:cNvPr name="Freeform 6" id="6"/>
          <p:cNvSpPr/>
          <p:nvPr/>
        </p:nvSpPr>
        <p:spPr>
          <a:xfrm flipH="false" flipV="false" rot="1734526">
            <a:off x="-3257078" y="7773230"/>
            <a:ext cx="7347813" cy="7366228"/>
          </a:xfrm>
          <a:custGeom>
            <a:avLst/>
            <a:gdLst/>
            <a:ahLst/>
            <a:cxnLst/>
            <a:rect r="r" b="b" t="t" l="l"/>
            <a:pathLst>
              <a:path h="7366228" w="7347813">
                <a:moveTo>
                  <a:pt x="0" y="0"/>
                </a:moveTo>
                <a:lnTo>
                  <a:pt x="7347812" y="0"/>
                </a:lnTo>
                <a:lnTo>
                  <a:pt x="7347812" y="7366229"/>
                </a:lnTo>
                <a:lnTo>
                  <a:pt x="0" y="7366229"/>
                </a:lnTo>
                <a:lnTo>
                  <a:pt x="0" y="0"/>
                </a:lnTo>
                <a:close/>
              </a:path>
            </a:pathLst>
          </a:custGeom>
          <a:blipFill>
            <a:blip r:embed="rId2"/>
            <a:stretch>
              <a:fillRect l="0" t="0" r="0" b="0"/>
            </a:stretch>
          </a:blipFill>
        </p:spPr>
      </p:sp>
      <p:sp>
        <p:nvSpPr>
          <p:cNvPr name="Freeform 7" id="7"/>
          <p:cNvSpPr/>
          <p:nvPr/>
        </p:nvSpPr>
        <p:spPr>
          <a:xfrm flipH="false" flipV="false" rot="0">
            <a:off x="6233914" y="-610900"/>
            <a:ext cx="11025386" cy="12067245"/>
          </a:xfrm>
          <a:custGeom>
            <a:avLst/>
            <a:gdLst/>
            <a:ahLst/>
            <a:cxnLst/>
            <a:rect r="r" b="b" t="t" l="l"/>
            <a:pathLst>
              <a:path h="12067245" w="11025386">
                <a:moveTo>
                  <a:pt x="0" y="0"/>
                </a:moveTo>
                <a:lnTo>
                  <a:pt x="11025386" y="0"/>
                </a:lnTo>
                <a:lnTo>
                  <a:pt x="11025386" y="12067244"/>
                </a:lnTo>
                <a:lnTo>
                  <a:pt x="0" y="12067244"/>
                </a:lnTo>
                <a:lnTo>
                  <a:pt x="0" y="0"/>
                </a:lnTo>
                <a:close/>
              </a:path>
            </a:pathLst>
          </a:custGeom>
          <a:blipFill>
            <a:blip r:embed="rId3"/>
            <a:stretch>
              <a:fillRect l="0" t="-8851" r="0" b="-8851"/>
            </a:stretch>
          </a:blipFill>
        </p:spPr>
      </p:sp>
      <p:sp>
        <p:nvSpPr>
          <p:cNvPr name="TextBox 8" id="8"/>
          <p:cNvSpPr txBox="true"/>
          <p:nvPr/>
        </p:nvSpPr>
        <p:spPr>
          <a:xfrm rot="0">
            <a:off x="1249989" y="2274946"/>
            <a:ext cx="5926983" cy="916426"/>
          </a:xfrm>
          <a:prstGeom prst="rect">
            <a:avLst/>
          </a:prstGeom>
        </p:spPr>
        <p:txBody>
          <a:bodyPr anchor="t" rtlCol="false" tIns="0" lIns="0" bIns="0" rIns="0">
            <a:spAutoFit/>
          </a:bodyPr>
          <a:lstStyle/>
          <a:p>
            <a:pPr algn="l" marL="0" indent="0" lvl="0">
              <a:lnSpc>
                <a:spcPts val="7106"/>
              </a:lnSpc>
              <a:spcBef>
                <a:spcPct val="0"/>
              </a:spcBef>
            </a:pPr>
            <a:r>
              <a:rPr lang="en-US" b="true" sz="5921">
                <a:solidFill>
                  <a:srgbClr val="F4F6FC"/>
                </a:solidFill>
                <a:latin typeface="Roboto Bold"/>
                <a:ea typeface="Roboto Bold"/>
                <a:cs typeface="Roboto Bold"/>
                <a:sym typeface="Roboto Bold"/>
              </a:rPr>
              <a:t>User Personas</a:t>
            </a:r>
          </a:p>
        </p:txBody>
      </p:sp>
      <p:sp>
        <p:nvSpPr>
          <p:cNvPr name="TextBox 9" id="9"/>
          <p:cNvSpPr txBox="true"/>
          <p:nvPr/>
        </p:nvSpPr>
        <p:spPr>
          <a:xfrm rot="0">
            <a:off x="1249989" y="3164071"/>
            <a:ext cx="7582615" cy="3839972"/>
          </a:xfrm>
          <a:prstGeom prst="rect">
            <a:avLst/>
          </a:prstGeom>
        </p:spPr>
        <p:txBody>
          <a:bodyPr anchor="t" rtlCol="false" tIns="0" lIns="0" bIns="0" rIns="0">
            <a:spAutoFit/>
          </a:bodyPr>
          <a:lstStyle/>
          <a:p>
            <a:pPr algn="l">
              <a:lnSpc>
                <a:spcPts val="7744"/>
              </a:lnSpc>
            </a:pPr>
            <a:r>
              <a:rPr lang="en-US" sz="4400">
                <a:solidFill>
                  <a:srgbClr val="FFFFFF"/>
                </a:solidFill>
                <a:latin typeface="Montserrat"/>
                <a:ea typeface="Montserrat"/>
                <a:cs typeface="Montserrat"/>
                <a:sym typeface="Montserrat"/>
              </a:rPr>
              <a:t>User</a:t>
            </a:r>
          </a:p>
          <a:p>
            <a:pPr algn="l">
              <a:lnSpc>
                <a:spcPts val="7744"/>
              </a:lnSpc>
            </a:pPr>
            <a:r>
              <a:rPr lang="en-US" sz="4400">
                <a:solidFill>
                  <a:srgbClr val="FFFFFF"/>
                </a:solidFill>
                <a:latin typeface="Montserrat"/>
                <a:ea typeface="Montserrat"/>
                <a:cs typeface="Montserrat"/>
                <a:sym typeface="Montserrat"/>
              </a:rPr>
              <a:t>Service Provider</a:t>
            </a:r>
          </a:p>
          <a:p>
            <a:pPr algn="l">
              <a:lnSpc>
                <a:spcPts val="7744"/>
              </a:lnSpc>
            </a:pPr>
            <a:r>
              <a:rPr lang="en-US" sz="4400">
                <a:solidFill>
                  <a:srgbClr val="FFFFFF"/>
                </a:solidFill>
                <a:latin typeface="Montserrat"/>
                <a:ea typeface="Montserrat"/>
                <a:cs typeface="Montserrat"/>
                <a:sym typeface="Montserrat"/>
              </a:rPr>
              <a:t>Admin</a:t>
            </a:r>
          </a:p>
          <a:p>
            <a:pPr algn="l" marL="0" indent="0" lvl="0">
              <a:lnSpc>
                <a:spcPts val="7744"/>
              </a:lnSpc>
            </a:pPr>
          </a:p>
        </p:txBody>
      </p:sp>
      <p:sp>
        <p:nvSpPr>
          <p:cNvPr name="TextBox 10" id="10"/>
          <p:cNvSpPr txBox="true"/>
          <p:nvPr/>
        </p:nvSpPr>
        <p:spPr>
          <a:xfrm rot="0">
            <a:off x="8213097" y="560962"/>
            <a:ext cx="8156681" cy="916426"/>
          </a:xfrm>
          <a:prstGeom prst="rect">
            <a:avLst/>
          </a:prstGeom>
        </p:spPr>
        <p:txBody>
          <a:bodyPr anchor="t" rtlCol="false" tIns="0" lIns="0" bIns="0" rIns="0">
            <a:spAutoFit/>
          </a:bodyPr>
          <a:lstStyle/>
          <a:p>
            <a:pPr algn="l" marL="0" indent="0" lvl="0">
              <a:lnSpc>
                <a:spcPts val="7106"/>
              </a:lnSpc>
              <a:spcBef>
                <a:spcPct val="0"/>
              </a:spcBef>
            </a:pPr>
            <a:r>
              <a:rPr lang="en-US" b="true" sz="5921">
                <a:solidFill>
                  <a:srgbClr val="000000"/>
                </a:solidFill>
                <a:latin typeface="Roboto Bold"/>
                <a:ea typeface="Roboto Bold"/>
                <a:cs typeface="Roboto Bold"/>
                <a:sym typeface="Roboto Bold"/>
              </a:rPr>
              <a:t>Use Case Diagram </a:t>
            </a:r>
          </a:p>
        </p:txBody>
      </p:sp>
      <p:sp>
        <p:nvSpPr>
          <p:cNvPr name="Freeform 11" id="11"/>
          <p:cNvSpPr/>
          <p:nvPr/>
        </p:nvSpPr>
        <p:spPr>
          <a:xfrm flipH="false" flipV="false" rot="0">
            <a:off x="425164" y="331543"/>
            <a:ext cx="1207073" cy="1691695"/>
          </a:xfrm>
          <a:custGeom>
            <a:avLst/>
            <a:gdLst/>
            <a:ahLst/>
            <a:cxnLst/>
            <a:rect r="r" b="b" t="t" l="l"/>
            <a:pathLst>
              <a:path h="1691695" w="1207073">
                <a:moveTo>
                  <a:pt x="0" y="0"/>
                </a:moveTo>
                <a:lnTo>
                  <a:pt x="1207072" y="0"/>
                </a:lnTo>
                <a:lnTo>
                  <a:pt x="1207072" y="1691695"/>
                </a:lnTo>
                <a:lnTo>
                  <a:pt x="0" y="1691695"/>
                </a:lnTo>
                <a:lnTo>
                  <a:pt x="0" y="0"/>
                </a:lnTo>
                <a:close/>
              </a:path>
            </a:pathLst>
          </a:custGeom>
          <a:blipFill>
            <a:blip r:embed="rId4"/>
            <a:stretch>
              <a:fillRect l="0" t="-735" r="-7899" b="-735"/>
            </a:stretch>
          </a:blipFill>
        </p:spPr>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789097F030E1044B5B3B97223BD9114" ma:contentTypeVersion="0" ma:contentTypeDescription="Create a new document." ma:contentTypeScope="" ma:versionID="e0e21ab4fd0b7af0d525eeee407d6a9e">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402B3F-A9D5-4A2B-8CF1-DA5F5238337C}"/>
</file>

<file path=customXml/itemProps2.xml><?xml version="1.0" encoding="utf-8"?>
<ds:datastoreItem xmlns:ds="http://schemas.openxmlformats.org/officeDocument/2006/customXml" ds:itemID="{7BC12CBF-E5CA-41E9-A59F-05BDA3595E26}"/>
</file>

<file path=customXml/itemProps3.xml><?xml version="1.0" encoding="utf-8"?>
<ds:datastoreItem xmlns:ds="http://schemas.openxmlformats.org/officeDocument/2006/customXml" ds:itemID="{C5DDF04E-79A7-4C8A-B529-00150CFF0B2A}"/>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Violet Professional Modern Technology Pitch Deck Presentation</dc:title>
  <cp:revision>1</cp:revision>
  <dcterms:created xsi:type="dcterms:W3CDTF">2006-08-16T00:00:00Z</dcterms:created>
  <dcterms:modified xsi:type="dcterms:W3CDTF">2011-08-01T06:04:30Z</dcterms:modified>
  <dc:identifier>DAGPuiXJsGc</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0x0101002789097F030E1044B5B3B97223BD9114</vt:lpwstr>
  </property>
</Properties>
</file>

<file path=docProps/thumbnail.jpeg>
</file>